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89" r:id="rId4"/>
    <p:sldId id="257" r:id="rId5"/>
    <p:sldId id="262" r:id="rId6"/>
    <p:sldId id="304" r:id="rId7"/>
    <p:sldId id="261" r:id="rId8"/>
    <p:sldId id="258" r:id="rId9"/>
    <p:sldId id="264" r:id="rId10"/>
    <p:sldId id="260" r:id="rId11"/>
    <p:sldId id="265" r:id="rId12"/>
    <p:sldId id="259" r:id="rId13"/>
    <p:sldId id="263" r:id="rId14"/>
    <p:sldId id="305" r:id="rId15"/>
    <p:sldId id="284" r:id="rId16"/>
    <p:sldId id="280" r:id="rId17"/>
    <p:sldId id="290" r:id="rId18"/>
    <p:sldId id="291" r:id="rId19"/>
    <p:sldId id="292" r:id="rId20"/>
    <p:sldId id="294" r:id="rId21"/>
    <p:sldId id="295" r:id="rId22"/>
    <p:sldId id="296" r:id="rId23"/>
    <p:sldId id="274" r:id="rId24"/>
    <p:sldId id="266" r:id="rId25"/>
    <p:sldId id="267" r:id="rId26"/>
    <p:sldId id="268" r:id="rId27"/>
    <p:sldId id="285" r:id="rId28"/>
    <p:sldId id="286" r:id="rId29"/>
    <p:sldId id="287" r:id="rId30"/>
    <p:sldId id="282" r:id="rId31"/>
    <p:sldId id="283" r:id="rId32"/>
    <p:sldId id="270" r:id="rId33"/>
    <p:sldId id="271" r:id="rId34"/>
    <p:sldId id="272" r:id="rId35"/>
    <p:sldId id="273" r:id="rId36"/>
    <p:sldId id="306" r:id="rId37"/>
    <p:sldId id="307" r:id="rId38"/>
    <p:sldId id="308" r:id="rId39"/>
    <p:sldId id="300" r:id="rId40"/>
    <p:sldId id="298" r:id="rId41"/>
    <p:sldId id="277" r:id="rId42"/>
    <p:sldId id="278" r:id="rId43"/>
    <p:sldId id="299" r:id="rId44"/>
    <p:sldId id="269" r:id="rId45"/>
    <p:sldId id="309" r:id="rId46"/>
    <p:sldId id="311" r:id="rId47"/>
    <p:sldId id="310" r:id="rId48"/>
    <p:sldId id="281" r:id="rId49"/>
    <p:sldId id="288" r:id="rId50"/>
    <p:sldId id="276" r:id="rId51"/>
    <p:sldId id="293" r:id="rId52"/>
    <p:sldId id="303" r:id="rId5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12" d="100"/>
          <a:sy n="112" d="100"/>
        </p:scale>
        <p:origin x="-1584" y="-78"/>
      </p:cViewPr>
      <p:guideLst>
        <p:guide orient="horz" pos="2160"/>
        <p:guide pos="2880"/>
      </p:guideLst>
    </p:cSldViewPr>
  </p:slideViewPr>
  <p:notesTextViewPr>
    <p:cViewPr>
      <p:scale>
        <a:sx n="1" d="1"/>
        <a:sy n="1" d="1"/>
      </p:scale>
      <p:origin x="0" y="0"/>
    </p:cViewPr>
  </p:notesTextViewPr>
  <p:sorterViewPr>
    <p:cViewPr>
      <p:scale>
        <a:sx n="100" d="100"/>
        <a:sy n="100" d="100"/>
      </p:scale>
      <p:origin x="0" y="390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25.04.2022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3709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25.04.2022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64816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25.04.2022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0539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25.04.2022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76034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105AFE31-FCCB-4E17-8249-656481FE10C1}" type="datetimeFigureOut">
              <a:rPr lang="de-DE" smtClean="0"/>
              <a:t>25.04.2022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414649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05AFE31-FCCB-4E17-8249-656481FE10C1}" type="datetimeFigureOut">
              <a:rPr lang="de-DE" smtClean="0"/>
              <a:t>25.04.2022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82262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05AFE31-FCCB-4E17-8249-656481FE10C1}" type="datetimeFigureOut">
              <a:rPr lang="de-DE" smtClean="0"/>
              <a:t>25.04.2022</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2375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05AFE31-FCCB-4E17-8249-656481FE10C1}" type="datetimeFigureOut">
              <a:rPr lang="de-DE" smtClean="0"/>
              <a:t>25.04.2022</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98366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5AFE31-FCCB-4E17-8249-656481FE10C1}" type="datetimeFigureOut">
              <a:rPr lang="de-DE" smtClean="0"/>
              <a:t>25.04.2022</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13340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25.04.2022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78999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25.04.2022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40243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AFE31-FCCB-4E17-8249-656481FE10C1}" type="datetimeFigureOut">
              <a:rPr lang="de-DE" smtClean="0"/>
              <a:t>25.04.2022</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E86D4-5611-46EA-88DC-2E28AB2AA0BC}" type="slidenum">
              <a:rPr lang="de-DE" smtClean="0"/>
              <a:t>‹Nr.›</a:t>
            </a:fld>
            <a:endParaRPr lang="de-DE"/>
          </a:p>
        </p:txBody>
      </p:sp>
    </p:spTree>
    <p:extLst>
      <p:ext uri="{BB962C8B-B14F-4D97-AF65-F5344CB8AC3E}">
        <p14:creationId xmlns:p14="http://schemas.microsoft.com/office/powerpoint/2010/main" val="35588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tefanfrings.de/esp8266/" TargetMode="Externa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hyperlink" Target="https://hackaday.com/2017/10/01/trouble-flashing-your-esp8266-meet-dio-and-qio/" TargetMode="External"/><Relationship Id="rId4" Type="http://schemas.openxmlformats.org/officeDocument/2006/relationships/hyperlink" Target="https://www.reddit.com/r/esp8266/comments/9s7tkt/is_my_esp826601_broken_code_doesnt_run_gibberish/"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forum.ardumower.de/threads/j%C3%BCrgens-bumper-duino-board.22659/page-3"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ardumowerpi:8081/" TargetMode="External"/><Relationship Id="rId2" Type="http://schemas.openxmlformats.org/officeDocument/2006/relationships/hyperlink" Target="http://192.168.178.68:808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hyperlink" Target="https://forum.ardumower.de/threads/sensor-f%C3%BCr-das-st%C3%BCtzrad-free-wheel.22982/#post-37140" TargetMode="External"/><Relationship Id="rId4" Type="http://schemas.openxmlformats.org/officeDocument/2006/relationships/hyperlink" Target="https://wiki.ardumower.de/index.php?title=Free_wheel_sensor"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mtClean="0"/>
              <a:t>ArduMower</a:t>
            </a:r>
            <a:endParaRPr lang="de-DE"/>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33140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(2x)</a:t>
            </a:r>
            <a:endParaRPr lang="de-D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2670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99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2/2</a:t>
            </a:r>
            <a:endParaRPr lang="de-DE"/>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87785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066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GPS</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556345"/>
            <a:ext cx="7097713"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555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IIC Bus</a:t>
            </a:r>
            <a:br>
              <a:rPr lang="de-DE" smtClean="0"/>
            </a:b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19"/>
            <a:ext cx="8352928" cy="577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7466609" y="1897780"/>
            <a:ext cx="425053" cy="276999"/>
          </a:xfrm>
          <a:prstGeom prst="rect">
            <a:avLst/>
          </a:prstGeom>
          <a:noFill/>
        </p:spPr>
        <p:txBody>
          <a:bodyPr wrap="none" rtlCol="0">
            <a:spAutoFit/>
          </a:bodyPr>
          <a:lstStyle/>
          <a:p>
            <a:r>
              <a:rPr lang="de-DE" sz="1200" b="1" smtClean="0"/>
              <a:t>RTC</a:t>
            </a:r>
            <a:endParaRPr lang="de-DE" sz="1200" b="1"/>
          </a:p>
        </p:txBody>
      </p:sp>
    </p:spTree>
    <p:extLst>
      <p:ext uri="{BB962C8B-B14F-4D97-AF65-F5344CB8AC3E}">
        <p14:creationId xmlns:p14="http://schemas.microsoft.com/office/powerpoint/2010/main" val="304249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Steckerbelegung</a:t>
            </a:r>
            <a:br>
              <a:rPr lang="de-DE" smtClean="0"/>
            </a:br>
            <a:endParaRPr lang="de-D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96" y="812800"/>
            <a:ext cx="8908943" cy="6021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9405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e pinout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748" y="211660"/>
            <a:ext cx="722185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96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Arduino Abmessungen</a:t>
            </a:r>
            <a:endParaRPr lang="de-DE"/>
          </a:p>
        </p:txBody>
      </p:sp>
      <p:pic>
        <p:nvPicPr>
          <p:cNvPr id="1026" name="Picture 2" descr="Suche] Arduino Mega / Uno Makros für Sprint-Layou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09" y="1266538"/>
            <a:ext cx="7341088" cy="55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15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ESP01 Programming</a:t>
            </a:r>
            <a:endParaRPr lang="de-DE"/>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95" y="1471733"/>
            <a:ext cx="6049793" cy="3616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2404534" y="1487200"/>
            <a:ext cx="1144480" cy="369332"/>
          </a:xfrm>
          <a:prstGeom prst="rect">
            <a:avLst/>
          </a:prstGeom>
          <a:noFill/>
        </p:spPr>
        <p:txBody>
          <a:bodyPr wrap="none" rtlCol="0">
            <a:spAutoFit/>
          </a:bodyPr>
          <a:lstStyle/>
          <a:p>
            <a:r>
              <a:rPr lang="de-DE" smtClean="0"/>
              <a:t>Vcc = 3.3V</a:t>
            </a:r>
            <a:endParaRPr lang="de-DE"/>
          </a:p>
        </p:txBody>
      </p:sp>
      <p:sp>
        <p:nvSpPr>
          <p:cNvPr id="4" name="Textfeld 3"/>
          <p:cNvSpPr txBox="1"/>
          <p:nvPr/>
        </p:nvSpPr>
        <p:spPr>
          <a:xfrm>
            <a:off x="707395" y="5566924"/>
            <a:ext cx="7164205" cy="1200329"/>
          </a:xfrm>
          <a:prstGeom prst="rect">
            <a:avLst/>
          </a:prstGeom>
          <a:noFill/>
        </p:spPr>
        <p:txBody>
          <a:bodyPr wrap="none" rtlCol="0">
            <a:spAutoFit/>
          </a:bodyPr>
          <a:lstStyle/>
          <a:p>
            <a:r>
              <a:rPr lang="de-DE" sz="1200" b="1" smtClean="0"/>
              <a:t>Note: </a:t>
            </a:r>
            <a:r>
              <a:rPr lang="de-DE" sz="1200" smtClean="0"/>
              <a:t>GPIO0 outputs 26MHz clock signal after reset!</a:t>
            </a:r>
            <a:br>
              <a:rPr lang="de-DE" sz="1200" smtClean="0"/>
            </a:br>
            <a:endParaRPr lang="de-DE" sz="1200" b="1" smtClean="0"/>
          </a:p>
          <a:p>
            <a:r>
              <a:rPr lang="de-DE" sz="1200" b="1" smtClean="0"/>
              <a:t>LINKS</a:t>
            </a:r>
            <a:r>
              <a:rPr lang="de-DE" sz="1200" b="1"/>
              <a:t>:</a:t>
            </a:r>
          </a:p>
          <a:p>
            <a:r>
              <a:rPr lang="de-DE" sz="1200" smtClean="0">
                <a:hlinkClick r:id="rId3"/>
              </a:rPr>
              <a:t>http</a:t>
            </a:r>
            <a:r>
              <a:rPr lang="de-DE" sz="1200">
                <a:hlinkClick r:id="rId3"/>
              </a:rPr>
              <a:t>://stefanfrings.de/esp8266</a:t>
            </a:r>
            <a:r>
              <a:rPr lang="de-DE" sz="1200" smtClean="0">
                <a:hlinkClick r:id="rId3"/>
              </a:rPr>
              <a:t>/</a:t>
            </a:r>
            <a:endParaRPr lang="de-DE" sz="1200" smtClean="0"/>
          </a:p>
          <a:p>
            <a:r>
              <a:rPr lang="de-DE" sz="1200">
                <a:hlinkClick r:id="rId4"/>
              </a:rPr>
              <a:t>https://www.reddit.com/r/esp8266/comments/9s7tkt/is_my_esp826601_broken_code_doesnt_run_gibberish</a:t>
            </a:r>
            <a:r>
              <a:rPr lang="de-DE" sz="1200" smtClean="0">
                <a:hlinkClick r:id="rId4"/>
              </a:rPr>
              <a:t>/</a:t>
            </a:r>
            <a:endParaRPr lang="de-DE" sz="1200" smtClean="0"/>
          </a:p>
          <a:p>
            <a:r>
              <a:rPr lang="de-DE" sz="1200" smtClean="0">
                <a:hlinkClick r:id="rId5"/>
              </a:rPr>
              <a:t>https</a:t>
            </a:r>
            <a:r>
              <a:rPr lang="de-DE" sz="1200">
                <a:hlinkClick r:id="rId5"/>
              </a:rPr>
              <a:t>://hackaday.com/2017/10/01/trouble-flashing-your-esp8266-meet-dio-and-qio</a:t>
            </a:r>
            <a:r>
              <a:rPr lang="de-DE" sz="1200" smtClean="0">
                <a:hlinkClick r:id="rId5"/>
              </a:rPr>
              <a:t>/</a:t>
            </a:r>
            <a:endParaRPr lang="de-DE" sz="1200" smtClean="0"/>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187" y="4033313"/>
            <a:ext cx="30765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35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ESP01 Flash Program Settings</a:t>
            </a:r>
            <a:br>
              <a:rPr lang="de-DE" smtClean="0"/>
            </a:b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1" y="1126066"/>
            <a:ext cx="6814053" cy="573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085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DE" smtClean="0"/>
              <a:t>ESP8266 Problem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88640"/>
            <a:ext cx="31718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01008"/>
            <a:ext cx="8126200" cy="329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881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Inhalt</a:t>
            </a:r>
            <a:endParaRPr lang="de-DE"/>
          </a:p>
        </p:txBody>
      </p:sp>
      <p:sp>
        <p:nvSpPr>
          <p:cNvPr id="3" name="Inhaltsplatzhalter 2"/>
          <p:cNvSpPr>
            <a:spLocks noGrp="1"/>
          </p:cNvSpPr>
          <p:nvPr>
            <p:ph idx="1"/>
          </p:nvPr>
        </p:nvSpPr>
        <p:spPr/>
        <p:txBody>
          <a:bodyPr/>
          <a:lstStyle/>
          <a:p>
            <a:r>
              <a:rPr lang="de-DE" smtClean="0"/>
              <a:t>ArduMower Blockdiagramm &amp; Schaltbild</a:t>
            </a:r>
          </a:p>
          <a:p>
            <a:r>
              <a:rPr lang="de-DE" smtClean="0"/>
              <a:t>Module: </a:t>
            </a:r>
          </a:p>
          <a:p>
            <a:pPr lvl="1"/>
            <a:r>
              <a:rPr lang="de-DE" smtClean="0"/>
              <a:t>Arduino, ESP01,  SD Card, IMU, Rain, RTC, </a:t>
            </a:r>
          </a:p>
          <a:p>
            <a:pPr lvl="1"/>
            <a:r>
              <a:rPr lang="de-DE" smtClean="0"/>
              <a:t>Motor Driver, Bumperduino, Raspi</a:t>
            </a:r>
          </a:p>
          <a:p>
            <a:pPr lvl="1"/>
            <a:r>
              <a:rPr lang="de-DE" smtClean="0"/>
              <a:t>Free Wheel Sensor</a:t>
            </a:r>
          </a:p>
          <a:p>
            <a:r>
              <a:rPr lang="de-DE" smtClean="0"/>
              <a:t>Sunray Info</a:t>
            </a:r>
          </a:p>
          <a:p>
            <a:r>
              <a:rPr lang="de-DE" smtClean="0"/>
              <a:t>Räder, GPS-Antenna, Messer</a:t>
            </a:r>
          </a:p>
          <a:p>
            <a:r>
              <a:rPr lang="de-DE" smtClean="0"/>
              <a:t>Maps</a:t>
            </a:r>
          </a:p>
        </p:txBody>
      </p:sp>
    </p:spTree>
    <p:extLst>
      <p:ext uri="{BB962C8B-B14F-4D97-AF65-F5344CB8AC3E}">
        <p14:creationId xmlns:p14="http://schemas.microsoft.com/office/powerpoint/2010/main" val="1472916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28" y="1592329"/>
            <a:ext cx="8825972" cy="34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269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SD Card</a:t>
            </a:r>
            <a:br>
              <a:rPr lang="de-DE" smtClean="0"/>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96" y="757087"/>
            <a:ext cx="8220604" cy="610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73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 Reader</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4300"/>
            <a:ext cx="7940513"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174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smtClean="0"/>
              <a:t>IMU Schaltbild GY-801 </a:t>
            </a:r>
            <a:br>
              <a:rPr lang="de-DE" smtClean="0"/>
            </a:br>
            <a:r>
              <a:rPr lang="de-DE" sz="1300" smtClean="0"/>
              <a:t>(GY-801 wird nicht von Sunray unterstützt)</a:t>
            </a:r>
            <a:endParaRPr lang="de-DE" sz="13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681" y="1261781"/>
            <a:ext cx="6083299" cy="5528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hteck 1"/>
          <p:cNvSpPr/>
          <p:nvPr/>
        </p:nvSpPr>
        <p:spPr>
          <a:xfrm>
            <a:off x="7263442" y="4800622"/>
            <a:ext cx="1802921" cy="646331"/>
          </a:xfrm>
          <a:prstGeom prst="rect">
            <a:avLst/>
          </a:prstGeom>
        </p:spPr>
        <p:txBody>
          <a:bodyPr wrap="square">
            <a:spAutoFit/>
          </a:bodyPr>
          <a:lstStyle/>
          <a:p>
            <a:r>
              <a:rPr lang="de-DE" smtClean="0"/>
              <a:t>MMC5883MC </a:t>
            </a:r>
          </a:p>
          <a:p>
            <a:r>
              <a:rPr lang="de-DE" smtClean="0"/>
              <a:t>(</a:t>
            </a:r>
            <a:r>
              <a:rPr lang="de-DE"/>
              <a:t>Magnetometer</a:t>
            </a:r>
            <a:r>
              <a:rPr lang="de-DE" smtClean="0"/>
              <a:t>)</a:t>
            </a:r>
            <a:endParaRPr lang="de-DE"/>
          </a:p>
        </p:txBody>
      </p:sp>
      <p:sp>
        <p:nvSpPr>
          <p:cNvPr id="6" name="Rechteck 5"/>
          <p:cNvSpPr/>
          <p:nvPr/>
        </p:nvSpPr>
        <p:spPr>
          <a:xfrm>
            <a:off x="928777" y="5446953"/>
            <a:ext cx="1357223" cy="646331"/>
          </a:xfrm>
          <a:prstGeom prst="rect">
            <a:avLst/>
          </a:prstGeom>
        </p:spPr>
        <p:txBody>
          <a:bodyPr wrap="square">
            <a:spAutoFit/>
          </a:bodyPr>
          <a:lstStyle/>
          <a:p>
            <a:r>
              <a:rPr lang="de-DE"/>
              <a:t>L3G4200D (</a:t>
            </a:r>
            <a:r>
              <a:rPr lang="de-DE" smtClean="0"/>
              <a:t>Gyroscope)</a:t>
            </a:r>
            <a:endParaRPr lang="de-DE"/>
          </a:p>
        </p:txBody>
      </p:sp>
      <p:sp>
        <p:nvSpPr>
          <p:cNvPr id="7" name="Rechteck 6"/>
          <p:cNvSpPr/>
          <p:nvPr/>
        </p:nvSpPr>
        <p:spPr>
          <a:xfrm>
            <a:off x="7387086" y="3459034"/>
            <a:ext cx="1756914" cy="646331"/>
          </a:xfrm>
          <a:prstGeom prst="rect">
            <a:avLst/>
          </a:prstGeom>
        </p:spPr>
        <p:txBody>
          <a:bodyPr wrap="square">
            <a:spAutoFit/>
          </a:bodyPr>
          <a:lstStyle/>
          <a:p>
            <a:r>
              <a:rPr lang="de-DE" smtClean="0"/>
              <a:t>ADXL345 </a:t>
            </a:r>
          </a:p>
          <a:p>
            <a:r>
              <a:rPr lang="de-DE" smtClean="0"/>
              <a:t>(Accelerometer)</a:t>
            </a:r>
            <a:endParaRPr lang="de-DE"/>
          </a:p>
        </p:txBody>
      </p:sp>
      <p:sp>
        <p:nvSpPr>
          <p:cNvPr id="8" name="Rechteck 7"/>
          <p:cNvSpPr/>
          <p:nvPr/>
        </p:nvSpPr>
        <p:spPr>
          <a:xfrm>
            <a:off x="7122545" y="1891916"/>
            <a:ext cx="1943818" cy="523220"/>
          </a:xfrm>
          <a:prstGeom prst="rect">
            <a:avLst/>
          </a:prstGeom>
        </p:spPr>
        <p:txBody>
          <a:bodyPr wrap="square">
            <a:spAutoFit/>
          </a:bodyPr>
          <a:lstStyle/>
          <a:p>
            <a:r>
              <a:rPr lang="de-DE" sz="1400" smtClean="0"/>
              <a:t>BMP180 (</a:t>
            </a:r>
            <a:r>
              <a:rPr lang="de-DE" sz="1400"/>
              <a:t>Barometric </a:t>
            </a:r>
            <a:endParaRPr lang="de-DE" sz="1400" smtClean="0"/>
          </a:p>
          <a:p>
            <a:r>
              <a:rPr lang="de-DE" sz="1400" smtClean="0"/>
              <a:t>Pressure/Temperature</a:t>
            </a:r>
            <a:r>
              <a:rPr lang="de-DE" sz="1400"/>
              <a:t>)</a:t>
            </a:r>
          </a:p>
        </p:txBody>
      </p:sp>
    </p:spTree>
    <p:extLst>
      <p:ext uri="{BB962C8B-B14F-4D97-AF65-F5344CB8AC3E}">
        <p14:creationId xmlns:p14="http://schemas.microsoft.com/office/powerpoint/2010/main" val="475290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Rain Sensor Module</a:t>
            </a:r>
            <a:endParaRPr lang="de-DE"/>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683039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84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55440" cy="496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36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5112568" cy="53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71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5" y="2302946"/>
            <a:ext cx="4454528" cy="365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37" y="2142067"/>
            <a:ext cx="4725273"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144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388533"/>
            <a:ext cx="59642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3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4263"/>
            <a:ext cx="9144000" cy="398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251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Block Diagram</a:t>
            </a:r>
            <a:br>
              <a:rPr lang="de-DE" smtClean="0"/>
            </a:br>
            <a:endParaRPr lang="de-DE"/>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6" y="876300"/>
            <a:ext cx="7811734"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854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155575"/>
            <a:ext cx="6040437" cy="654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922867" y="6223000"/>
            <a:ext cx="609462" cy="369332"/>
          </a:xfrm>
          <a:prstGeom prst="rect">
            <a:avLst/>
          </a:prstGeom>
          <a:noFill/>
        </p:spPr>
        <p:txBody>
          <a:bodyPr wrap="none" rtlCol="0">
            <a:spAutoFit/>
          </a:bodyPr>
          <a:lstStyle/>
          <a:p>
            <a:r>
              <a:rPr lang="de-DE" smtClean="0">
                <a:hlinkClick r:id="rId3"/>
              </a:rPr>
              <a:t>LINK</a:t>
            </a:r>
            <a:endParaRPr lang="de-DE"/>
          </a:p>
        </p:txBody>
      </p:sp>
    </p:spTree>
    <p:extLst>
      <p:ext uri="{BB962C8B-B14F-4D97-AF65-F5344CB8AC3E}">
        <p14:creationId xmlns:p14="http://schemas.microsoft.com/office/powerpoint/2010/main" val="214140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3" y="1938866"/>
            <a:ext cx="5405685"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Raspi Shutdown Logic</a:t>
            </a:r>
            <a:endParaRPr lang="de-DE"/>
          </a:p>
        </p:txBody>
      </p:sp>
      <p:sp>
        <p:nvSpPr>
          <p:cNvPr id="4" name="Rechteck 3"/>
          <p:cNvSpPr/>
          <p:nvPr/>
        </p:nvSpPr>
        <p:spPr>
          <a:xfrm>
            <a:off x="700851" y="2463800"/>
            <a:ext cx="1371600" cy="224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b="1" smtClean="0"/>
              <a:t>Raspi Zero</a:t>
            </a:r>
          </a:p>
        </p:txBody>
      </p:sp>
      <p:cxnSp>
        <p:nvCxnSpPr>
          <p:cNvPr id="5" name="Gerade Verbindung mit Pfeil 4"/>
          <p:cNvCxnSpPr>
            <a:endCxn id="7" idx="3"/>
          </p:cNvCxnSpPr>
          <p:nvPr/>
        </p:nvCxnSpPr>
        <p:spPr>
          <a:xfrm flipH="1">
            <a:off x="2063860" y="3922331"/>
            <a:ext cx="13566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1498601" y="3555996"/>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GPIO5</a:t>
            </a:r>
            <a:endParaRPr lang="de-DE" sz="1100">
              <a:solidFill>
                <a:schemeClr val="tx1"/>
              </a:solidFill>
            </a:endParaRPr>
          </a:p>
        </p:txBody>
      </p:sp>
      <p:sp>
        <p:nvSpPr>
          <p:cNvPr id="7" name="Rechteck 6"/>
          <p:cNvSpPr/>
          <p:nvPr/>
        </p:nvSpPr>
        <p:spPr>
          <a:xfrm>
            <a:off x="1498601" y="3814331"/>
            <a:ext cx="565259"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100" smtClean="0">
                <a:solidFill>
                  <a:schemeClr val="tx1"/>
                </a:solidFill>
              </a:rPr>
              <a:t>GPIO26</a:t>
            </a:r>
            <a:endParaRPr lang="de-DE" sz="1100">
              <a:solidFill>
                <a:schemeClr val="tx1"/>
              </a:solidFill>
            </a:endParaRPr>
          </a:p>
        </p:txBody>
      </p:sp>
      <p:cxnSp>
        <p:nvCxnSpPr>
          <p:cNvPr id="9" name="Gerade Verbindung mit Pfeil 8"/>
          <p:cNvCxnSpPr/>
          <p:nvPr/>
        </p:nvCxnSpPr>
        <p:spPr>
          <a:xfrm>
            <a:off x="2063860" y="3663995"/>
            <a:ext cx="1356673"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1498595" y="4284152"/>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3.3V</a:t>
            </a:r>
            <a:endParaRPr lang="de-DE" sz="1100">
              <a:solidFill>
                <a:schemeClr val="tx1"/>
              </a:solidFill>
            </a:endParaRPr>
          </a:p>
        </p:txBody>
      </p:sp>
    </p:spTree>
    <p:extLst>
      <p:ext uri="{BB962C8B-B14F-4D97-AF65-F5344CB8AC3E}">
        <p14:creationId xmlns:p14="http://schemas.microsoft.com/office/powerpoint/2010/main" val="4210115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 Zero </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726363"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4994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DC/DC-Wandler 24V </a:t>
            </a:r>
            <a:r>
              <a:rPr lang="de-DE" smtClean="0">
                <a:sym typeface="Wingdings" panose="05000000000000000000" pitchFamily="2" charset="2"/>
              </a:rPr>
              <a:t> 5.2V</a:t>
            </a:r>
            <a:br>
              <a:rPr lang="de-DE" smtClean="0">
                <a:sym typeface="Wingdings" panose="05000000000000000000" pitchFamily="2" charset="2"/>
              </a:rPr>
            </a:br>
            <a:r>
              <a:rPr lang="de-DE" smtClean="0">
                <a:sym typeface="Wingdings" panose="05000000000000000000" pitchFamily="2" charset="2"/>
              </a:rPr>
              <a:t>for Raspi Zero W</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908132" cy="454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1738287" y="2775698"/>
            <a:ext cx="5678512" cy="2766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448733" y="6385468"/>
            <a:ext cx="3877985" cy="369332"/>
          </a:xfrm>
          <a:prstGeom prst="rect">
            <a:avLst/>
          </a:prstGeom>
          <a:noFill/>
        </p:spPr>
        <p:txBody>
          <a:bodyPr wrap="none" rtlCol="0">
            <a:spAutoFit/>
          </a:bodyPr>
          <a:lstStyle/>
          <a:p>
            <a:r>
              <a:rPr lang="de-DE" smtClean="0"/>
              <a:t>Hi=7,79, Bi=15,77   Ha=10,72, Ba=22,86</a:t>
            </a:r>
            <a:endParaRPr lang="de-DE"/>
          </a:p>
        </p:txBody>
      </p:sp>
      <p:sp>
        <p:nvSpPr>
          <p:cNvPr id="6" name="Rechteck 5"/>
          <p:cNvSpPr/>
          <p:nvPr/>
        </p:nvSpPr>
        <p:spPr>
          <a:xfrm>
            <a:off x="448733" y="2209800"/>
            <a:ext cx="8229643" cy="3857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15082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Abmessungen Kamera</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788" y="1675342"/>
            <a:ext cx="41624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69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a:t>
            </a:r>
            <a:endParaRPr lang="de-DE"/>
          </a:p>
        </p:txBody>
      </p:sp>
      <p:sp>
        <p:nvSpPr>
          <p:cNvPr id="3" name="Inhaltsplatzhalter 2"/>
          <p:cNvSpPr>
            <a:spLocks noGrp="1"/>
          </p:cNvSpPr>
          <p:nvPr>
            <p:ph idx="1"/>
          </p:nvPr>
        </p:nvSpPr>
        <p:spPr/>
        <p:txBody>
          <a:bodyPr>
            <a:normAutofit fontScale="70000" lnSpcReduction="20000"/>
          </a:bodyPr>
          <a:lstStyle/>
          <a:p>
            <a:r>
              <a:rPr lang="de-DE" smtClean="0"/>
              <a:t>Video Stream starten: </a:t>
            </a:r>
          </a:p>
          <a:p>
            <a:pPr lvl="1"/>
            <a:r>
              <a:rPr lang="de-DE" i="1" smtClean="0"/>
              <a:t>sudo motion</a:t>
            </a:r>
          </a:p>
          <a:p>
            <a:r>
              <a:rPr lang="de-DE" smtClean="0"/>
              <a:t>Video stream URL:</a:t>
            </a:r>
          </a:p>
          <a:p>
            <a:pPr lvl="1"/>
            <a:r>
              <a:rPr lang="de-DE" i="1">
                <a:hlinkClick r:id="rId2"/>
              </a:rPr>
              <a:t>http://192.168.178.68:8081</a:t>
            </a:r>
            <a:r>
              <a:rPr lang="de-DE" i="1" smtClean="0">
                <a:hlinkClick r:id="rId2"/>
              </a:rPr>
              <a:t>/</a:t>
            </a:r>
            <a:r>
              <a:rPr lang="de-DE" smtClean="0"/>
              <a:t> oder</a:t>
            </a:r>
          </a:p>
          <a:p>
            <a:pPr lvl="1"/>
            <a:r>
              <a:rPr lang="de-DE" i="1">
                <a:hlinkClick r:id="rId3"/>
              </a:rPr>
              <a:t>http://ardumowerpi:8081</a:t>
            </a:r>
            <a:r>
              <a:rPr lang="de-DE" i="1" smtClean="0">
                <a:hlinkClick r:id="rId3"/>
              </a:rPr>
              <a:t>/</a:t>
            </a:r>
            <a:r>
              <a:rPr lang="de-DE" i="1" smtClean="0"/>
              <a:t> </a:t>
            </a:r>
            <a:endParaRPr lang="de-DE" i="1"/>
          </a:p>
          <a:p>
            <a:r>
              <a:rPr lang="de-DE" smtClean="0"/>
              <a:t>Logging </a:t>
            </a:r>
            <a:r>
              <a:rPr lang="de-DE"/>
              <a:t>console:  </a:t>
            </a:r>
            <a:endParaRPr lang="de-DE" smtClean="0"/>
          </a:p>
          <a:p>
            <a:pPr lvl="1"/>
            <a:r>
              <a:rPr lang="de-DE" i="1" smtClean="0"/>
              <a:t>screen  -L  /dev/ttyACM0 115200</a:t>
            </a:r>
            <a:endParaRPr lang="de-DE" smtClean="0"/>
          </a:p>
          <a:p>
            <a:pPr lvl="1"/>
            <a:r>
              <a:rPr lang="de-DE" smtClean="0"/>
              <a:t>Abbruch mit: Ctrl-A Ctrl-D</a:t>
            </a:r>
          </a:p>
          <a:p>
            <a:pPr lvl="1"/>
            <a:r>
              <a:rPr lang="de-DE" smtClean="0"/>
              <a:t>Continue: screen –r</a:t>
            </a:r>
          </a:p>
          <a:p>
            <a:pPr lvl="1"/>
            <a:r>
              <a:rPr lang="de-DE" smtClean="0"/>
              <a:t>Enter commands: </a:t>
            </a:r>
          </a:p>
          <a:p>
            <a:pPr lvl="2"/>
            <a:r>
              <a:rPr lang="de-DE" smtClean="0"/>
              <a:t>direct entering of commands does not work as </a:t>
            </a:r>
            <a:r>
              <a:rPr lang="de-DE" i="1" smtClean="0"/>
              <a:t>screen</a:t>
            </a:r>
            <a:r>
              <a:rPr lang="de-DE" smtClean="0"/>
              <a:t> sends character by character immediately</a:t>
            </a:r>
          </a:p>
          <a:p>
            <a:pPr lvl="2"/>
            <a:r>
              <a:rPr lang="de-DE" smtClean="0"/>
              <a:t>Enter command mode with:  Ctrl-A  ‘:‘</a:t>
            </a:r>
          </a:p>
          <a:p>
            <a:pPr lvl="2"/>
            <a:r>
              <a:rPr lang="de-DE" smtClean="0"/>
              <a:t>stuff </a:t>
            </a:r>
            <a:r>
              <a:rPr lang="de-DE" i="1" smtClean="0"/>
              <a:t>mycommand</a:t>
            </a:r>
            <a:r>
              <a:rPr lang="de-DE" smtClean="0"/>
              <a:t>\n</a:t>
            </a:r>
          </a:p>
          <a:p>
            <a:endParaRPr lang="de-DE" i="1"/>
          </a:p>
        </p:txBody>
      </p:sp>
    </p:spTree>
    <p:extLst>
      <p:ext uri="{BB962C8B-B14F-4D97-AF65-F5344CB8AC3E}">
        <p14:creationId xmlns:p14="http://schemas.microsoft.com/office/powerpoint/2010/main" val="2239089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Free Wheel Sensor</a:t>
            </a:r>
            <a:br>
              <a:rPr lang="de-DE" smtClean="0"/>
            </a:br>
            <a:endParaRPr lang="de-D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455" y="980017"/>
            <a:ext cx="6954837"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549" y="2694517"/>
            <a:ext cx="2889249" cy="397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feld 4"/>
          <p:cNvSpPr txBox="1"/>
          <p:nvPr/>
        </p:nvSpPr>
        <p:spPr>
          <a:xfrm>
            <a:off x="1305455" y="3022600"/>
            <a:ext cx="1965987" cy="1200329"/>
          </a:xfrm>
          <a:prstGeom prst="rect">
            <a:avLst/>
          </a:prstGeom>
          <a:noFill/>
        </p:spPr>
        <p:txBody>
          <a:bodyPr wrap="none" rtlCol="0">
            <a:spAutoFit/>
          </a:bodyPr>
          <a:lstStyle/>
          <a:p>
            <a:r>
              <a:rPr lang="de-DE" b="1"/>
              <a:t>Links</a:t>
            </a:r>
            <a:r>
              <a:rPr lang="de-DE" smtClean="0"/>
              <a:t>:</a:t>
            </a:r>
            <a:endParaRPr lang="de-DE"/>
          </a:p>
          <a:p>
            <a:r>
              <a:rPr lang="de-DE" smtClean="0">
                <a:hlinkClick r:id="rId4"/>
              </a:rPr>
              <a:t>Ardumower Wiki</a:t>
            </a:r>
            <a:endParaRPr lang="de-DE" smtClean="0"/>
          </a:p>
          <a:p>
            <a:r>
              <a:rPr lang="de-DE" smtClean="0">
                <a:hlinkClick r:id="rId5"/>
              </a:rPr>
              <a:t>Ardumower Forum</a:t>
            </a:r>
            <a:endParaRPr lang="de-DE" smtClean="0"/>
          </a:p>
          <a:p>
            <a:endParaRPr lang="de-DE"/>
          </a:p>
        </p:txBody>
      </p:sp>
    </p:spTree>
    <p:extLst>
      <p:ext uri="{BB962C8B-B14F-4D97-AF65-F5344CB8AC3E}">
        <p14:creationId xmlns:p14="http://schemas.microsoft.com/office/powerpoint/2010/main" val="345673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Free Wheel Sensor</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446" y="1002771"/>
            <a:ext cx="7088187"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133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Free Wheel Sensor Schematic</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519" y="5090584"/>
            <a:ext cx="231095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3" y="1285866"/>
            <a:ext cx="7659687"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343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Moonlight Firmware</a:t>
            </a:r>
            <a:endParaRPr lang="de-DE"/>
          </a:p>
        </p:txBody>
      </p:sp>
      <p:sp>
        <p:nvSpPr>
          <p:cNvPr id="3" name="Inhaltsplatzhalter 2"/>
          <p:cNvSpPr>
            <a:spLocks noGrp="1"/>
          </p:cNvSpPr>
          <p:nvPr>
            <p:ph idx="1"/>
          </p:nvPr>
        </p:nvSpPr>
        <p:spPr/>
        <p:txBody>
          <a:bodyPr>
            <a:normAutofit fontScale="92500" lnSpcReduction="20000"/>
          </a:bodyPr>
          <a:lstStyle/>
          <a:p>
            <a:r>
              <a:rPr lang="de-DE" smtClean="0"/>
              <a:t>Moonlight ist der Name meiner modifizerten Sunray firmware</a:t>
            </a:r>
            <a:br>
              <a:rPr lang="de-DE" smtClean="0"/>
            </a:br>
            <a:endParaRPr lang="de-DE" smtClean="0"/>
          </a:p>
          <a:p>
            <a:r>
              <a:rPr lang="de-DE" smtClean="0"/>
              <a:t>Moonlight Features:</a:t>
            </a:r>
          </a:p>
          <a:p>
            <a:pPr lvl="1"/>
            <a:r>
              <a:rPr lang="de-DE" smtClean="0"/>
              <a:t>verbessertes Ausgabeformat für Logging</a:t>
            </a:r>
          </a:p>
          <a:p>
            <a:pPr lvl="1"/>
            <a:r>
              <a:rPr lang="de-DE" smtClean="0"/>
              <a:t>kann Kommandos über UDP verarbeiten</a:t>
            </a:r>
          </a:p>
          <a:p>
            <a:pPr lvl="1"/>
            <a:r>
              <a:rPr lang="de-DE" smtClean="0"/>
              <a:t>enthält einen Simulationsmodus der mit einem Arduino Due + SD Card + ESP8266 arbeitet</a:t>
            </a:r>
          </a:p>
          <a:p>
            <a:pPr lvl="1"/>
            <a:r>
              <a:rPr lang="de-DE" smtClean="0"/>
              <a:t>unterstützt zusätzliche Kommandos </a:t>
            </a:r>
          </a:p>
          <a:p>
            <a:pPr lvl="1"/>
            <a:r>
              <a:rPr lang="de-DE" smtClean="0"/>
              <a:t>unterstützt RTC (Logging Timestamp &amp; SD Card File Date)</a:t>
            </a:r>
            <a:endParaRPr lang="de-DE"/>
          </a:p>
        </p:txBody>
      </p:sp>
    </p:spTree>
    <p:extLst>
      <p:ext uri="{BB962C8B-B14F-4D97-AF65-F5344CB8AC3E}">
        <p14:creationId xmlns:p14="http://schemas.microsoft.com/office/powerpoint/2010/main" val="4259717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Power Supply</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29" y="1844823"/>
            <a:ext cx="8946518" cy="38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7620000" y="3090334"/>
            <a:ext cx="1210733"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1200" smtClean="0">
                <a:solidFill>
                  <a:schemeClr val="tx1"/>
                </a:solidFill>
              </a:rPr>
              <a:t>On/Off Switch</a:t>
            </a:r>
            <a:endParaRPr lang="de-DE" sz="1200">
              <a:solidFill>
                <a:schemeClr val="tx1"/>
              </a:solidFill>
            </a:endParaRPr>
          </a:p>
        </p:txBody>
      </p:sp>
      <p:sp>
        <p:nvSpPr>
          <p:cNvPr id="5" name="Freihandform 4"/>
          <p:cNvSpPr/>
          <p:nvPr/>
        </p:nvSpPr>
        <p:spPr>
          <a:xfrm>
            <a:off x="1490133" y="1549400"/>
            <a:ext cx="6697134" cy="1540933"/>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Lst>
            <a:ahLst/>
            <a:cxnLst>
              <a:cxn ang="0">
                <a:pos x="connsiteX0" y="connsiteY0"/>
              </a:cxn>
              <a:cxn ang="0">
                <a:pos x="connsiteX1" y="connsiteY1"/>
              </a:cxn>
              <a:cxn ang="0">
                <a:pos x="connsiteX2" y="connsiteY2"/>
              </a:cxn>
              <a:cxn ang="0">
                <a:pos x="connsiteX3" y="connsiteY3"/>
              </a:cxn>
            </a:cxnLst>
            <a:rect l="l" t="t" r="r" b="b"/>
            <a:pathLst>
              <a:path w="6697134" h="1540933">
                <a:moveTo>
                  <a:pt x="0" y="482600"/>
                </a:moveTo>
                <a:lnTo>
                  <a:pt x="0" y="0"/>
                </a:lnTo>
                <a:lnTo>
                  <a:pt x="6697134" y="0"/>
                </a:lnTo>
                <a:lnTo>
                  <a:pt x="6697134" y="1540933"/>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1441450" y="1987698"/>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8144932" y="2809608"/>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1488555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Moonlight Hardware</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05" y="1249531"/>
            <a:ext cx="5360458" cy="544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2599262" y="4128868"/>
            <a:ext cx="918906" cy="646331"/>
          </a:xfrm>
          <a:prstGeom prst="rect">
            <a:avLst/>
          </a:prstGeom>
          <a:noFill/>
        </p:spPr>
        <p:txBody>
          <a:bodyPr wrap="none" rtlCol="0">
            <a:spAutoFit/>
          </a:bodyPr>
          <a:lstStyle/>
          <a:p>
            <a:r>
              <a:rPr lang="de-DE" smtClean="0"/>
              <a:t>SD Card</a:t>
            </a:r>
          </a:p>
          <a:p>
            <a:r>
              <a:rPr lang="de-DE" smtClean="0"/>
              <a:t>Holder</a:t>
            </a:r>
            <a:endParaRPr lang="de-DE"/>
          </a:p>
        </p:txBody>
      </p:sp>
      <p:sp>
        <p:nvSpPr>
          <p:cNvPr id="7" name="Rechteck 6"/>
          <p:cNvSpPr/>
          <p:nvPr/>
        </p:nvSpPr>
        <p:spPr>
          <a:xfrm>
            <a:off x="2142062" y="1786467"/>
            <a:ext cx="643467"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4080929" y="4656667"/>
            <a:ext cx="579438" cy="116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786461" y="6333067"/>
            <a:ext cx="448736" cy="313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7543765" y="4927599"/>
            <a:ext cx="579438" cy="6928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smtClean="0">
                <a:solidFill>
                  <a:schemeClr val="tx1"/>
                </a:solidFill>
              </a:rPr>
              <a:t>Arduino</a:t>
            </a:r>
          </a:p>
          <a:p>
            <a:pPr algn="ctr"/>
            <a:r>
              <a:rPr lang="de-DE" sz="800" smtClean="0">
                <a:solidFill>
                  <a:schemeClr val="tx1"/>
                </a:solidFill>
              </a:rPr>
              <a:t>Due Pins</a:t>
            </a:r>
            <a:endParaRPr lang="de-DE" sz="800">
              <a:solidFill>
                <a:schemeClr val="tx1"/>
              </a:solidFill>
            </a:endParaRPr>
          </a:p>
        </p:txBody>
      </p:sp>
      <p:sp>
        <p:nvSpPr>
          <p:cNvPr id="12" name="Rechteck 11"/>
          <p:cNvSpPr/>
          <p:nvPr/>
        </p:nvSpPr>
        <p:spPr>
          <a:xfrm>
            <a:off x="3725327" y="2556933"/>
            <a:ext cx="1066801" cy="52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304369" y="4775199"/>
            <a:ext cx="1508690" cy="158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hteck 13"/>
          <p:cNvSpPr/>
          <p:nvPr/>
        </p:nvSpPr>
        <p:spPr>
          <a:xfrm>
            <a:off x="4080929" y="5240867"/>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SDA 20</a:t>
            </a:r>
            <a:endParaRPr lang="de-DE" sz="1200">
              <a:solidFill>
                <a:schemeClr val="tx1"/>
              </a:solidFill>
            </a:endParaRPr>
          </a:p>
        </p:txBody>
      </p:sp>
      <p:sp>
        <p:nvSpPr>
          <p:cNvPr id="17" name="Rechteck 16"/>
          <p:cNvSpPr/>
          <p:nvPr/>
        </p:nvSpPr>
        <p:spPr>
          <a:xfrm>
            <a:off x="4080923" y="5528739"/>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SCL 21</a:t>
            </a:r>
            <a:endParaRPr lang="de-DE" sz="1200">
              <a:solidFill>
                <a:schemeClr val="tx1"/>
              </a:solidFill>
            </a:endParaRPr>
          </a:p>
        </p:txBody>
      </p:sp>
      <p:cxnSp>
        <p:nvCxnSpPr>
          <p:cNvPr id="3" name="Gerade Verbindung 2"/>
          <p:cNvCxnSpPr>
            <a:stCxn id="13" idx="1"/>
            <a:endCxn id="14" idx="1"/>
          </p:cNvCxnSpPr>
          <p:nvPr/>
        </p:nvCxnSpPr>
        <p:spPr>
          <a:xfrm flipV="1">
            <a:off x="3813059" y="5389034"/>
            <a:ext cx="267870" cy="1770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endCxn id="17" idx="1"/>
          </p:cNvCxnSpPr>
          <p:nvPr/>
        </p:nvCxnSpPr>
        <p:spPr>
          <a:xfrm flipV="1">
            <a:off x="3770719" y="5676906"/>
            <a:ext cx="310204" cy="43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Freihandform 20"/>
          <p:cNvSpPr/>
          <p:nvPr/>
        </p:nvSpPr>
        <p:spPr>
          <a:xfrm>
            <a:off x="1557897" y="2937934"/>
            <a:ext cx="812800" cy="2412999"/>
          </a:xfrm>
          <a:custGeom>
            <a:avLst/>
            <a:gdLst>
              <a:gd name="connsiteX0" fmla="*/ 812800 w 812800"/>
              <a:gd name="connsiteY0" fmla="*/ 2404533 h 2404533"/>
              <a:gd name="connsiteX1" fmla="*/ 0 w 812800"/>
              <a:gd name="connsiteY1" fmla="*/ 2404533 h 2404533"/>
              <a:gd name="connsiteX2" fmla="*/ 33867 w 812800"/>
              <a:gd name="connsiteY2" fmla="*/ 25400 h 2404533"/>
              <a:gd name="connsiteX3" fmla="*/ 592667 w 812800"/>
              <a:gd name="connsiteY3" fmla="*/ 0 h 2404533"/>
              <a:gd name="connsiteX0" fmla="*/ 812800 w 812800"/>
              <a:gd name="connsiteY0" fmla="*/ 2412999 h 2412999"/>
              <a:gd name="connsiteX1" fmla="*/ 0 w 812800"/>
              <a:gd name="connsiteY1" fmla="*/ 2412999 h 2412999"/>
              <a:gd name="connsiteX2" fmla="*/ 42334 w 812800"/>
              <a:gd name="connsiteY2" fmla="*/ 0 h 2412999"/>
              <a:gd name="connsiteX3" fmla="*/ 592667 w 812800"/>
              <a:gd name="connsiteY3" fmla="*/ 8466 h 2412999"/>
            </a:gdLst>
            <a:ahLst/>
            <a:cxnLst>
              <a:cxn ang="0">
                <a:pos x="connsiteX0" y="connsiteY0"/>
              </a:cxn>
              <a:cxn ang="0">
                <a:pos x="connsiteX1" y="connsiteY1"/>
              </a:cxn>
              <a:cxn ang="0">
                <a:pos x="connsiteX2" y="connsiteY2"/>
              </a:cxn>
              <a:cxn ang="0">
                <a:pos x="connsiteX3" y="connsiteY3"/>
              </a:cxn>
            </a:cxnLst>
            <a:rect l="l" t="t" r="r" b="b"/>
            <a:pathLst>
              <a:path w="812800" h="2412999">
                <a:moveTo>
                  <a:pt x="812800" y="2412999"/>
                </a:moveTo>
                <a:lnTo>
                  <a:pt x="0" y="2412999"/>
                </a:lnTo>
                <a:lnTo>
                  <a:pt x="42334" y="0"/>
                </a:lnTo>
                <a:lnTo>
                  <a:pt x="592667" y="84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2582328" y="4732858"/>
            <a:ext cx="1031051" cy="230832"/>
          </a:xfrm>
          <a:prstGeom prst="rect">
            <a:avLst/>
          </a:prstGeom>
          <a:noFill/>
        </p:spPr>
        <p:txBody>
          <a:bodyPr wrap="none" rtlCol="0">
            <a:spAutoFit/>
          </a:bodyPr>
          <a:lstStyle/>
          <a:p>
            <a:r>
              <a:rPr lang="de-DE" sz="900" b="1" smtClean="0">
                <a:solidFill>
                  <a:srgbClr val="FFFF00"/>
                </a:solidFill>
              </a:rPr>
              <a:t>R2+R3 entfernen!</a:t>
            </a:r>
            <a:endParaRPr lang="de-DE" sz="900" b="1">
              <a:solidFill>
                <a:srgbClr val="FFFF00"/>
              </a:solidFill>
            </a:endParaRPr>
          </a:p>
        </p:txBody>
      </p:sp>
      <p:sp>
        <p:nvSpPr>
          <p:cNvPr id="24" name="Freihandform 23"/>
          <p:cNvSpPr/>
          <p:nvPr/>
        </p:nvSpPr>
        <p:spPr>
          <a:xfrm>
            <a:off x="1388533" y="3064933"/>
            <a:ext cx="3293534" cy="2446867"/>
          </a:xfrm>
          <a:custGeom>
            <a:avLst/>
            <a:gdLst>
              <a:gd name="connsiteX0" fmla="*/ 982134 w 3293534"/>
              <a:gd name="connsiteY0" fmla="*/ 2438400 h 2446867"/>
              <a:gd name="connsiteX1" fmla="*/ 0 w 3293534"/>
              <a:gd name="connsiteY1" fmla="*/ 2446867 h 2446867"/>
              <a:gd name="connsiteX2" fmla="*/ 25400 w 3293534"/>
              <a:gd name="connsiteY2" fmla="*/ 1007534 h 2446867"/>
              <a:gd name="connsiteX3" fmla="*/ 3268134 w 3293534"/>
              <a:gd name="connsiteY3" fmla="*/ 973667 h 2446867"/>
              <a:gd name="connsiteX4" fmla="*/ 3293534 w 3293534"/>
              <a:gd name="connsiteY4" fmla="*/ 0 h 2446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534" h="2446867">
                <a:moveTo>
                  <a:pt x="982134" y="2438400"/>
                </a:moveTo>
                <a:lnTo>
                  <a:pt x="0" y="2446867"/>
                </a:lnTo>
                <a:lnTo>
                  <a:pt x="25400" y="1007534"/>
                </a:lnTo>
                <a:lnTo>
                  <a:pt x="3268134" y="973667"/>
                </a:lnTo>
                <a:lnTo>
                  <a:pt x="329353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39970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Fix Mode</a:t>
            </a:r>
            <a:endParaRPr lang="de-DE"/>
          </a:p>
        </p:txBody>
      </p:sp>
      <p:sp>
        <p:nvSpPr>
          <p:cNvPr id="3" name="Inhaltsplatzhalter 2"/>
          <p:cNvSpPr>
            <a:spLocks noGrp="1"/>
          </p:cNvSpPr>
          <p:nvPr>
            <p:ph idx="1"/>
          </p:nvPr>
        </p:nvSpPr>
        <p:spPr/>
        <p:txBody>
          <a:bodyPr>
            <a:normAutofit fontScale="47500" lnSpcReduction="20000"/>
          </a:bodyPr>
          <a:lstStyle/>
          <a:p>
            <a:r>
              <a:rPr lang="en-US" b="1"/>
              <a:t>No fix</a:t>
            </a:r>
            <a:r>
              <a:rPr lang="en-US"/>
              <a:t>: either there is not enough data to compute a navigation solution, or the computed solution is outside of the acceptable error </a:t>
            </a:r>
            <a:r>
              <a:rPr lang="en-US" smtClean="0"/>
              <a:t>criteria</a:t>
            </a:r>
          </a:p>
          <a:p>
            <a:r>
              <a:rPr lang="en-US" b="1" smtClean="0"/>
              <a:t>3D</a:t>
            </a:r>
            <a:r>
              <a:rPr lang="en-US"/>
              <a:t>: a position solution has been achieved with at least four satellites as compared with a 2D solution with only 3 satellites and altitude/vertical metrics locked to a preset value</a:t>
            </a:r>
            <a:r>
              <a:rPr lang="en-US" smtClean="0"/>
              <a:t>.</a:t>
            </a:r>
          </a:p>
          <a:p>
            <a:r>
              <a:rPr lang="en-US" b="1" smtClean="0"/>
              <a:t>DGNSS</a:t>
            </a:r>
            <a:r>
              <a:rPr lang="en-US"/>
              <a:t>: corrections are provided from a source that measures the differences between what pseudorange (signal time-of-flight approximately indicates distance using speed of light through a medium) values for each satellite should be at the precisely surveyed reference station compared to what is reported by its navigation computation. The differences are generally caused by time-varying ionospheric perturbations in the path from satellite to the reference station and the nearby rover. If the rover and reference are too far apart, the separate signal paths may have different perturbations and the correction data are less </a:t>
            </a:r>
            <a:r>
              <a:rPr lang="en-US" smtClean="0"/>
              <a:t>effective.</a:t>
            </a:r>
          </a:p>
          <a:p>
            <a:r>
              <a:rPr lang="en-US" b="1" smtClean="0"/>
              <a:t>Float </a:t>
            </a:r>
            <a:r>
              <a:rPr lang="en-US" b="1"/>
              <a:t>and fixed</a:t>
            </a:r>
            <a:r>
              <a:rPr lang="en-US"/>
              <a:t>: in precise navigation, the receiver tries to lock on to carrier phase (within the 19 cm wavelength) to resolve the exact number of wavelengths and fractions to each satellite. If this exactitude is achieved, the status is "fixed" since phase markers can be locked. if precise wavelengths and fraction are not resolved, ambiguity persists, and the status is "float" since the carrier phase markers are not locked but "floating around" in the mathematical computation. The difference is mm of position accuracy with fixed compared with cm of accuracy with float.</a:t>
            </a:r>
            <a:endParaRPr lang="de-DE"/>
          </a:p>
        </p:txBody>
      </p:sp>
    </p:spTree>
    <p:extLst>
      <p:ext uri="{BB962C8B-B14F-4D97-AF65-F5344CB8AC3E}">
        <p14:creationId xmlns:p14="http://schemas.microsoft.com/office/powerpoint/2010/main" val="8146422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Sunray</a:t>
            </a:r>
            <a:endParaRPr lang="de-DE"/>
          </a:p>
        </p:txBody>
      </p:sp>
      <p:sp>
        <p:nvSpPr>
          <p:cNvPr id="3" name="Inhaltsplatzhalter 2"/>
          <p:cNvSpPr>
            <a:spLocks noGrp="1"/>
          </p:cNvSpPr>
          <p:nvPr>
            <p:ph idx="1"/>
          </p:nvPr>
        </p:nvSpPr>
        <p:spPr/>
        <p:txBody>
          <a:bodyPr/>
          <a:lstStyle/>
          <a:p>
            <a:r>
              <a:rPr lang="de-DE" smtClean="0"/>
              <a:t>Increase SERIAL_BUFFER_SIZE from in to 1024</a:t>
            </a:r>
            <a:endParaRPr lang="de-DE"/>
          </a:p>
          <a:p>
            <a:r>
              <a:rPr lang="de-DE" smtClean="0"/>
              <a:t>File: </a:t>
            </a:r>
            <a:r>
              <a:rPr lang="de-DE" sz="1200" smtClean="0"/>
              <a:t>C</a:t>
            </a:r>
            <a:r>
              <a:rPr lang="de-DE" sz="1200"/>
              <a:t>:\</a:t>
            </a:r>
            <a:r>
              <a:rPr lang="de-DE" sz="1200" smtClean="0"/>
              <a:t>Users\Harald\AppData\Local\Arduino15\packages\arduino\hardware\sam\1.6.12\cores\arduino\RingBuffer.h</a:t>
            </a:r>
            <a:br>
              <a:rPr lang="de-DE" sz="1200" smtClean="0"/>
            </a:br>
            <a:endParaRPr lang="de-DE" sz="1200" smtClean="0"/>
          </a:p>
          <a:p>
            <a:r>
              <a:rPr lang="de-DE" sz="1200" smtClean="0"/>
              <a:t>Hochladen:</a:t>
            </a:r>
            <a:br>
              <a:rPr lang="de-DE" sz="1200" smtClean="0"/>
            </a:br>
            <a:r>
              <a:rPr lang="de-DE" sz="1200" smtClean="0"/>
              <a:t>C</a:t>
            </a:r>
            <a:r>
              <a:rPr lang="de-DE" sz="1200"/>
              <a:t>:\Users\Harald\AppData\Local\Arduino15\packages\arduino\tools\bossac\1.6.1-arduino/bossac.exe -i -d --port=COM3 -U false -e -w -b C:\Users\Harald\AppData\Local\Temp\arduino_build_80821/sunray.ino.bin -R </a:t>
            </a:r>
          </a:p>
          <a:p>
            <a:endParaRPr lang="de-DE" sz="1200" smtClean="0"/>
          </a:p>
        </p:txBody>
      </p:sp>
    </p:spTree>
    <p:extLst>
      <p:ext uri="{BB962C8B-B14F-4D97-AF65-F5344CB8AC3E}">
        <p14:creationId xmlns:p14="http://schemas.microsoft.com/office/powerpoint/2010/main" val="1999057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Map Sharing</a:t>
            </a:r>
            <a:endParaRPr lang="de-DE"/>
          </a:p>
        </p:txBody>
      </p:sp>
      <p:sp>
        <p:nvSpPr>
          <p:cNvPr id="3" name="Inhaltsplatzhalter 2"/>
          <p:cNvSpPr>
            <a:spLocks noGrp="1"/>
          </p:cNvSpPr>
          <p:nvPr>
            <p:ph idx="1"/>
          </p:nvPr>
        </p:nvSpPr>
        <p:spPr/>
        <p:txBody>
          <a:bodyPr>
            <a:normAutofit fontScale="92500"/>
          </a:bodyPr>
          <a:lstStyle/>
          <a:p>
            <a:r>
              <a:rPr lang="de-DE" smtClean="0"/>
              <a:t>Jedes Gerät hat eine eigene Geräte ID </a:t>
            </a:r>
            <a:br>
              <a:rPr lang="de-DE" smtClean="0"/>
            </a:br>
            <a:endParaRPr lang="de-DE" smtClean="0"/>
          </a:p>
          <a:p>
            <a:r>
              <a:rPr lang="de-DE" smtClean="0"/>
              <a:t>Um die Daten eines anderen Geräts zu importiern, muss dessen ID eingegeben werden</a:t>
            </a:r>
            <a:br>
              <a:rPr lang="de-DE" smtClean="0"/>
            </a:br>
            <a:endParaRPr lang="de-DE" smtClean="0"/>
          </a:p>
          <a:p>
            <a:r>
              <a:rPr lang="de-DE" smtClean="0"/>
              <a:t>Meine Geräte IDs:</a:t>
            </a:r>
          </a:p>
          <a:p>
            <a:pPr lvl="1"/>
            <a:r>
              <a:rPr lang="de-DE" smtClean="0"/>
              <a:t>Handy:		285626</a:t>
            </a:r>
          </a:p>
          <a:p>
            <a:pPr lvl="1"/>
            <a:r>
              <a:rPr lang="de-DE"/>
              <a:t>Asus Laptop:	213740</a:t>
            </a:r>
          </a:p>
          <a:p>
            <a:pPr lvl="1"/>
            <a:r>
              <a:rPr lang="de-DE" smtClean="0"/>
              <a:t>Surface Pro:	825587</a:t>
            </a:r>
            <a:endParaRPr lang="de-DE"/>
          </a:p>
        </p:txBody>
      </p:sp>
    </p:spTree>
    <p:extLst>
      <p:ext uri="{BB962C8B-B14F-4D97-AF65-F5344CB8AC3E}">
        <p14:creationId xmlns:p14="http://schemas.microsoft.com/office/powerpoint/2010/main" val="4067197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Räder</a:t>
            </a:r>
            <a:endParaRPr lang="de-DE"/>
          </a:p>
        </p:txBody>
      </p:sp>
      <p:sp>
        <p:nvSpPr>
          <p:cNvPr id="3" name="Inhaltsplatzhalter 2"/>
          <p:cNvSpPr>
            <a:spLocks noGrp="1"/>
          </p:cNvSpPr>
          <p:nvPr>
            <p:ph idx="1"/>
          </p:nvPr>
        </p:nvSpPr>
        <p:spPr/>
        <p:txBody>
          <a:bodyPr>
            <a:normAutofit/>
          </a:bodyPr>
          <a:lstStyle/>
          <a:p>
            <a:r>
              <a:rPr lang="de-DE" sz="2800" smtClean="0"/>
              <a:t>Standardrad: Durchmesser 25 cm (PE-HD, 8mm</a:t>
            </a:r>
            <a:r>
              <a:rPr lang="de-DE" sz="2800"/>
              <a:t>)</a:t>
            </a:r>
            <a:endParaRPr lang="de-DE" sz="2800" smtClean="0"/>
          </a:p>
          <a:p>
            <a:r>
              <a:rPr lang="de-DE" sz="2800" smtClean="0"/>
              <a:t>12“ Reifen-Marktkauf: 30,48 cm</a:t>
            </a:r>
          </a:p>
          <a:p>
            <a:r>
              <a:rPr lang="de-DE" sz="2800" smtClean="0"/>
              <a:t>Marotronics Luftrad 260 x 85 mm:</a:t>
            </a:r>
            <a:endParaRPr lang="de-DE" sz="28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01" y="3284984"/>
            <a:ext cx="7604072" cy="345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718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Altes und neues Standardrad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96" y="1540909"/>
            <a:ext cx="4373601" cy="4240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540909"/>
            <a:ext cx="4303258" cy="435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6002868" y="6092799"/>
            <a:ext cx="2367828" cy="646331"/>
          </a:xfrm>
          <a:prstGeom prst="rect">
            <a:avLst/>
          </a:prstGeom>
          <a:noFill/>
        </p:spPr>
        <p:txBody>
          <a:bodyPr wrap="none" rtlCol="0">
            <a:spAutoFit/>
          </a:bodyPr>
          <a:lstStyle/>
          <a:p>
            <a:r>
              <a:rPr lang="de-DE"/>
              <a:t>3</a:t>
            </a:r>
            <a:r>
              <a:rPr lang="de-DE" smtClean="0"/>
              <a:t>0 Noppen, DM=25cm</a:t>
            </a:r>
          </a:p>
          <a:p>
            <a:r>
              <a:rPr lang="de-DE" smtClean="0"/>
              <a:t>Noppenabstand=16cm </a:t>
            </a:r>
            <a:endParaRPr lang="de-DE"/>
          </a:p>
        </p:txBody>
      </p:sp>
    </p:spTree>
    <p:extLst>
      <p:ext uri="{BB962C8B-B14F-4D97-AF65-F5344CB8AC3E}">
        <p14:creationId xmlns:p14="http://schemas.microsoft.com/office/powerpoint/2010/main" val="3865961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Husquana &amp; mein neues Rad</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67" y="1354666"/>
            <a:ext cx="3558207" cy="396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718" y="1227667"/>
            <a:ext cx="4165779" cy="40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1016000" y="5655733"/>
            <a:ext cx="2358338" cy="369332"/>
          </a:xfrm>
          <a:prstGeom prst="rect">
            <a:avLst/>
          </a:prstGeom>
          <a:noFill/>
        </p:spPr>
        <p:txBody>
          <a:bodyPr wrap="none" rtlCol="0">
            <a:spAutoFit/>
          </a:bodyPr>
          <a:lstStyle/>
          <a:p>
            <a:r>
              <a:rPr lang="de-DE" smtClean="0"/>
              <a:t>6</a:t>
            </a:r>
            <a:r>
              <a:rPr lang="de-DE"/>
              <a:t>6</a:t>
            </a:r>
            <a:r>
              <a:rPr lang="de-DE" smtClean="0"/>
              <a:t> Noppen, DM=30cm </a:t>
            </a:r>
            <a:endParaRPr lang="de-DE"/>
          </a:p>
        </p:txBody>
      </p:sp>
      <p:sp>
        <p:nvSpPr>
          <p:cNvPr id="6" name="Textfeld 5"/>
          <p:cNvSpPr txBox="1"/>
          <p:nvPr/>
        </p:nvSpPr>
        <p:spPr>
          <a:xfrm>
            <a:off x="5604934" y="5723467"/>
            <a:ext cx="2367828" cy="646331"/>
          </a:xfrm>
          <a:prstGeom prst="rect">
            <a:avLst/>
          </a:prstGeom>
          <a:noFill/>
        </p:spPr>
        <p:txBody>
          <a:bodyPr wrap="none" rtlCol="0">
            <a:spAutoFit/>
          </a:bodyPr>
          <a:lstStyle/>
          <a:p>
            <a:r>
              <a:rPr lang="de-DE" smtClean="0"/>
              <a:t>40 Noppen, DM=30cm</a:t>
            </a:r>
          </a:p>
          <a:p>
            <a:r>
              <a:rPr lang="de-DE" smtClean="0"/>
              <a:t>Noppenabstand=18cm </a:t>
            </a:r>
            <a:endParaRPr lang="de-DE"/>
          </a:p>
        </p:txBody>
      </p:sp>
    </p:spTree>
    <p:extLst>
      <p:ext uri="{BB962C8B-B14F-4D97-AF65-F5344CB8AC3E}">
        <p14:creationId xmlns:p14="http://schemas.microsoft.com/office/powerpoint/2010/main" val="772246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https://vimeo.com/421958805</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9" y="1659466"/>
            <a:ext cx="7760758" cy="471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705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GPS Antenne</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66" y="1058333"/>
            <a:ext cx="72120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603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Messer</a:t>
            </a:r>
            <a:br>
              <a:rPr lang="de-DE" smtClean="0"/>
            </a:br>
            <a:r>
              <a:rPr lang="de-DE" smtClean="0"/>
              <a:t>Ambrogio L50 (Teilenr. 50D001802)</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415071"/>
            <a:ext cx="7451725" cy="53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442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On/Off Switch</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800"/>
            <a:ext cx="906115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ieren 6"/>
          <p:cNvGrpSpPr/>
          <p:nvPr/>
        </p:nvGrpSpPr>
        <p:grpSpPr>
          <a:xfrm rot="10800000">
            <a:off x="6449728" y="4004749"/>
            <a:ext cx="211666" cy="177800"/>
            <a:chOff x="6256867" y="3615267"/>
            <a:chExt cx="211666" cy="177800"/>
          </a:xfrm>
        </p:grpSpPr>
        <p:sp>
          <p:nvSpPr>
            <p:cNvPr id="4" name="Gleichschenkliges Dreieck 3"/>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6" name="Gerade Verbindung 5"/>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 name="Gerade Verbindung 8"/>
          <p:cNvCxnSpPr/>
          <p:nvPr/>
        </p:nvCxnSpPr>
        <p:spPr>
          <a:xfrm flipV="1">
            <a:off x="6555561" y="3234267"/>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6449727" y="3378200"/>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050" b="1" smtClean="0">
                <a:solidFill>
                  <a:srgbClr val="FF0000"/>
                </a:solidFill>
              </a:rPr>
              <a:t>220K</a:t>
            </a:r>
            <a:endParaRPr lang="de-DE" sz="1050" b="1">
              <a:solidFill>
                <a:srgbClr val="FF0000"/>
              </a:solidFill>
            </a:endParaRPr>
          </a:p>
        </p:txBody>
      </p:sp>
      <p:sp>
        <p:nvSpPr>
          <p:cNvPr id="12" name="Ellipse 11"/>
          <p:cNvSpPr/>
          <p:nvPr/>
        </p:nvSpPr>
        <p:spPr>
          <a:xfrm>
            <a:off x="6507141" y="4351412"/>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6153158" y="3055145"/>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7275011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7448"/>
            <a:ext cx="9144000" cy="5910981"/>
          </a:xfrm>
          <a:prstGeom prst="rect">
            <a:avLst/>
          </a:prstGeom>
        </p:spPr>
      </p:pic>
      <p:cxnSp>
        <p:nvCxnSpPr>
          <p:cNvPr id="6" name="Gerade Verbindung 5"/>
          <p:cNvCxnSpPr/>
          <p:nvPr/>
        </p:nvCxnSpPr>
        <p:spPr>
          <a:xfrm flipH="1">
            <a:off x="1346200" y="1464733"/>
            <a:ext cx="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28600" y="965200"/>
            <a:ext cx="1117600" cy="1481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3,1 x 4,12</a:t>
            </a:r>
            <a:endParaRPr lang="de-DE">
              <a:solidFill>
                <a:srgbClr val="FF0000"/>
              </a:solidFill>
            </a:endParaRPr>
          </a:p>
        </p:txBody>
      </p:sp>
      <p:sp>
        <p:nvSpPr>
          <p:cNvPr id="10" name="Rechteck 9"/>
          <p:cNvSpPr/>
          <p:nvPr/>
        </p:nvSpPr>
        <p:spPr>
          <a:xfrm>
            <a:off x="228600" y="965201"/>
            <a:ext cx="8441267" cy="4182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23,45 x 11,62</a:t>
            </a:r>
            <a:endParaRPr lang="de-DE">
              <a:solidFill>
                <a:srgbClr val="FF0000"/>
              </a:solidFill>
            </a:endParaRPr>
          </a:p>
        </p:txBody>
      </p:sp>
      <p:sp>
        <p:nvSpPr>
          <p:cNvPr id="11" name="Textfeld 10"/>
          <p:cNvSpPr txBox="1"/>
          <p:nvPr/>
        </p:nvSpPr>
        <p:spPr>
          <a:xfrm>
            <a:off x="584200" y="4326467"/>
            <a:ext cx="2558714" cy="646331"/>
          </a:xfrm>
          <a:prstGeom prst="rect">
            <a:avLst/>
          </a:prstGeom>
          <a:noFill/>
        </p:spPr>
        <p:txBody>
          <a:bodyPr wrap="none" rtlCol="0">
            <a:spAutoFit/>
          </a:bodyPr>
          <a:lstStyle/>
          <a:p>
            <a:r>
              <a:rPr lang="de-DE" smtClean="0"/>
              <a:t>3,1/23,45*44,70=5,10m</a:t>
            </a:r>
          </a:p>
          <a:p>
            <a:r>
              <a:rPr lang="de-DE" smtClean="0"/>
              <a:t>4,12/23,45*44,70=7,80m</a:t>
            </a:r>
            <a:endParaRPr lang="de-DE"/>
          </a:p>
        </p:txBody>
      </p:sp>
      <p:cxnSp>
        <p:nvCxnSpPr>
          <p:cNvPr id="4" name="Gerade Verbindung mit Pfeil 3"/>
          <p:cNvCxnSpPr/>
          <p:nvPr/>
        </p:nvCxnSpPr>
        <p:spPr>
          <a:xfrm rot="2280000" flipV="1">
            <a:off x="4250245" y="25395"/>
            <a:ext cx="0" cy="105833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114782" y="609591"/>
            <a:ext cx="497252" cy="369332"/>
          </a:xfrm>
          <a:prstGeom prst="rect">
            <a:avLst/>
          </a:prstGeom>
          <a:noFill/>
        </p:spPr>
        <p:txBody>
          <a:bodyPr wrap="none" rtlCol="0">
            <a:spAutoFit/>
          </a:bodyPr>
          <a:lstStyle/>
          <a:p>
            <a:r>
              <a:rPr lang="de-DE" b="1" smtClean="0">
                <a:solidFill>
                  <a:srgbClr val="00B050"/>
                </a:solidFill>
              </a:rPr>
              <a:t>52°</a:t>
            </a:r>
            <a:endParaRPr lang="de-DE" b="1">
              <a:solidFill>
                <a:srgbClr val="00B050"/>
              </a:solidFill>
            </a:endParaRPr>
          </a:p>
        </p:txBody>
      </p:sp>
      <p:sp>
        <p:nvSpPr>
          <p:cNvPr id="12" name="Textfeld 11"/>
          <p:cNvSpPr txBox="1"/>
          <p:nvPr/>
        </p:nvSpPr>
        <p:spPr>
          <a:xfrm>
            <a:off x="4612034" y="33858"/>
            <a:ext cx="768159" cy="369332"/>
          </a:xfrm>
          <a:prstGeom prst="rect">
            <a:avLst/>
          </a:prstGeom>
          <a:noFill/>
        </p:spPr>
        <p:txBody>
          <a:bodyPr wrap="none" rtlCol="0">
            <a:spAutoFit/>
          </a:bodyPr>
          <a:lstStyle/>
          <a:p>
            <a:r>
              <a:rPr lang="de-DE" b="1" smtClean="0">
                <a:solidFill>
                  <a:srgbClr val="00B050"/>
                </a:solidFill>
              </a:rPr>
              <a:t>NORD</a:t>
            </a:r>
            <a:endParaRPr lang="de-DE" b="1">
              <a:solidFill>
                <a:srgbClr val="00B050"/>
              </a:solidFill>
            </a:endParaRPr>
          </a:p>
        </p:txBody>
      </p:sp>
      <p:cxnSp>
        <p:nvCxnSpPr>
          <p:cNvPr id="15" name="Gerade Verbindung mit Pfeil 14"/>
          <p:cNvCxnSpPr/>
          <p:nvPr/>
        </p:nvCxnSpPr>
        <p:spPr>
          <a:xfrm rot="7680000" flipV="1">
            <a:off x="4836293" y="3233161"/>
            <a:ext cx="0" cy="21600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5634235" y="4783685"/>
            <a:ext cx="560731" cy="369332"/>
          </a:xfrm>
          <a:prstGeom prst="rect">
            <a:avLst/>
          </a:prstGeom>
          <a:noFill/>
        </p:spPr>
        <p:txBody>
          <a:bodyPr wrap="none" rtlCol="0">
            <a:spAutoFit/>
          </a:bodyPr>
          <a:lstStyle/>
          <a:p>
            <a:r>
              <a:rPr lang="de-DE" b="1" smtClean="0">
                <a:solidFill>
                  <a:srgbClr val="00B050"/>
                </a:solidFill>
              </a:rPr>
              <a:t>OST</a:t>
            </a:r>
            <a:endParaRPr lang="de-DE" b="1">
              <a:solidFill>
                <a:srgbClr val="00B050"/>
              </a:solidFill>
            </a:endParaRPr>
          </a:p>
        </p:txBody>
      </p:sp>
      <p:sp>
        <p:nvSpPr>
          <p:cNvPr id="17" name="Textfeld 16"/>
          <p:cNvSpPr txBox="1"/>
          <p:nvPr/>
        </p:nvSpPr>
        <p:spPr>
          <a:xfrm>
            <a:off x="4755971" y="3968069"/>
            <a:ext cx="497252" cy="369332"/>
          </a:xfrm>
          <a:prstGeom prst="rect">
            <a:avLst/>
          </a:prstGeom>
          <a:noFill/>
        </p:spPr>
        <p:txBody>
          <a:bodyPr wrap="none" rtlCol="0">
            <a:spAutoFit/>
          </a:bodyPr>
          <a:lstStyle/>
          <a:p>
            <a:r>
              <a:rPr lang="de-DE" b="1" smtClean="0">
                <a:solidFill>
                  <a:srgbClr val="00B050"/>
                </a:solidFill>
              </a:rPr>
              <a:t>27°</a:t>
            </a:r>
            <a:endParaRPr lang="de-DE" b="1">
              <a:solidFill>
                <a:srgbClr val="00B050"/>
              </a:solidFill>
            </a:endParaRPr>
          </a:p>
        </p:txBody>
      </p:sp>
      <p:sp>
        <p:nvSpPr>
          <p:cNvPr id="19" name="Textfeld 18"/>
          <p:cNvSpPr txBox="1"/>
          <p:nvPr/>
        </p:nvSpPr>
        <p:spPr>
          <a:xfrm>
            <a:off x="2878667" y="5621867"/>
            <a:ext cx="2953053" cy="923330"/>
          </a:xfrm>
          <a:prstGeom prst="rect">
            <a:avLst/>
          </a:prstGeom>
          <a:noFill/>
        </p:spPr>
        <p:txBody>
          <a:bodyPr wrap="none" rtlCol="0">
            <a:spAutoFit/>
          </a:bodyPr>
          <a:lstStyle/>
          <a:p>
            <a:r>
              <a:rPr lang="de-DE" smtClean="0"/>
              <a:t>Pattern Angle auf 163° setzen</a:t>
            </a:r>
          </a:p>
          <a:p>
            <a:r>
              <a:rPr lang="de-DE" smtClean="0"/>
              <a:t>um in Bahnen parallel zu </a:t>
            </a:r>
          </a:p>
          <a:p>
            <a:r>
              <a:rPr lang="de-DE" smtClean="0"/>
              <a:t>unterem Zaun zu mähen!</a:t>
            </a:r>
            <a:endParaRPr lang="de-DE"/>
          </a:p>
        </p:txBody>
      </p:sp>
      <p:sp>
        <p:nvSpPr>
          <p:cNvPr id="3" name="Textfeld 2"/>
          <p:cNvSpPr txBox="1"/>
          <p:nvPr/>
        </p:nvSpPr>
        <p:spPr>
          <a:xfrm>
            <a:off x="1346201" y="2086002"/>
            <a:ext cx="593432" cy="369332"/>
          </a:xfrm>
          <a:prstGeom prst="rect">
            <a:avLst/>
          </a:prstGeom>
          <a:noFill/>
        </p:spPr>
        <p:txBody>
          <a:bodyPr wrap="none" rtlCol="0">
            <a:spAutoFit/>
          </a:bodyPr>
          <a:lstStyle/>
          <a:p>
            <a:r>
              <a:rPr lang="de-DE" smtClean="0">
                <a:solidFill>
                  <a:srgbClr val="FF0000"/>
                </a:solidFill>
              </a:rPr>
              <a:t>7,80</a:t>
            </a:r>
            <a:endParaRPr lang="de-DE">
              <a:solidFill>
                <a:srgbClr val="FF0000"/>
              </a:solidFill>
            </a:endParaRPr>
          </a:p>
        </p:txBody>
      </p:sp>
      <p:sp>
        <p:nvSpPr>
          <p:cNvPr id="18" name="Textfeld 17"/>
          <p:cNvSpPr txBox="1"/>
          <p:nvPr/>
        </p:nvSpPr>
        <p:spPr>
          <a:xfrm>
            <a:off x="490684" y="620650"/>
            <a:ext cx="593432" cy="369332"/>
          </a:xfrm>
          <a:prstGeom prst="rect">
            <a:avLst/>
          </a:prstGeom>
          <a:noFill/>
        </p:spPr>
        <p:txBody>
          <a:bodyPr wrap="none" rtlCol="0">
            <a:spAutoFit/>
          </a:bodyPr>
          <a:lstStyle/>
          <a:p>
            <a:r>
              <a:rPr lang="de-DE" smtClean="0">
                <a:solidFill>
                  <a:srgbClr val="FF0000"/>
                </a:solidFill>
              </a:rPr>
              <a:t>5,10</a:t>
            </a:r>
            <a:endParaRPr lang="de-DE">
              <a:solidFill>
                <a:srgbClr val="FF0000"/>
              </a:solidFill>
            </a:endParaRPr>
          </a:p>
        </p:txBody>
      </p:sp>
    </p:spTree>
    <p:extLst>
      <p:ext uri="{BB962C8B-B14F-4D97-AF65-F5344CB8AC3E}">
        <p14:creationId xmlns:p14="http://schemas.microsoft.com/office/powerpoint/2010/main" val="3911728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Google Maps</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1651000"/>
            <a:ext cx="8539645"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Gleichschenkliges Dreieck 2"/>
          <p:cNvSpPr/>
          <p:nvPr/>
        </p:nvSpPr>
        <p:spPr>
          <a:xfrm>
            <a:off x="999067" y="1964268"/>
            <a:ext cx="6764866" cy="3649133"/>
          </a:xfrm>
          <a:custGeom>
            <a:avLst/>
            <a:gdLst>
              <a:gd name="connsiteX0" fmla="*/ 0 w 3378200"/>
              <a:gd name="connsiteY0" fmla="*/ 2269066 h 2269066"/>
              <a:gd name="connsiteX1" fmla="*/ 3357019 w 3378200"/>
              <a:gd name="connsiteY1" fmla="*/ 0 h 2269066"/>
              <a:gd name="connsiteX2" fmla="*/ 3378200 w 3378200"/>
              <a:gd name="connsiteY2" fmla="*/ 2269066 h 2269066"/>
              <a:gd name="connsiteX3" fmla="*/ 0 w 3378200"/>
              <a:gd name="connsiteY3" fmla="*/ 2269066 h 2269066"/>
              <a:gd name="connsiteX0" fmla="*/ 0 w 4614333"/>
              <a:gd name="connsiteY0" fmla="*/ 2269066 h 2269066"/>
              <a:gd name="connsiteX1" fmla="*/ 3357019 w 4614333"/>
              <a:gd name="connsiteY1" fmla="*/ 0 h 2269066"/>
              <a:gd name="connsiteX2" fmla="*/ 4614333 w 4614333"/>
              <a:gd name="connsiteY2" fmla="*/ 1888066 h 2269066"/>
              <a:gd name="connsiteX3" fmla="*/ 0 w 4614333"/>
              <a:gd name="connsiteY3" fmla="*/ 2269066 h 2269066"/>
              <a:gd name="connsiteX0" fmla="*/ 0 w 6764866"/>
              <a:gd name="connsiteY0" fmla="*/ 3649133 h 3649133"/>
              <a:gd name="connsiteX1" fmla="*/ 5507552 w 6764866"/>
              <a:gd name="connsiteY1" fmla="*/ 0 h 3649133"/>
              <a:gd name="connsiteX2" fmla="*/ 6764866 w 6764866"/>
              <a:gd name="connsiteY2" fmla="*/ 1888066 h 3649133"/>
              <a:gd name="connsiteX3" fmla="*/ 0 w 6764866"/>
              <a:gd name="connsiteY3" fmla="*/ 3649133 h 3649133"/>
            </a:gdLst>
            <a:ahLst/>
            <a:cxnLst>
              <a:cxn ang="0">
                <a:pos x="connsiteX0" y="connsiteY0"/>
              </a:cxn>
              <a:cxn ang="0">
                <a:pos x="connsiteX1" y="connsiteY1"/>
              </a:cxn>
              <a:cxn ang="0">
                <a:pos x="connsiteX2" y="connsiteY2"/>
              </a:cxn>
              <a:cxn ang="0">
                <a:pos x="connsiteX3" y="connsiteY3"/>
              </a:cxn>
            </a:cxnLst>
            <a:rect l="l" t="t" r="r" b="b"/>
            <a:pathLst>
              <a:path w="6764866" h="3649133">
                <a:moveTo>
                  <a:pt x="0" y="3649133"/>
                </a:moveTo>
                <a:lnTo>
                  <a:pt x="5507552" y="0"/>
                </a:lnTo>
                <a:lnTo>
                  <a:pt x="6764866" y="1888066"/>
                </a:lnTo>
                <a:lnTo>
                  <a:pt x="0" y="3649133"/>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reihandform 6"/>
          <p:cNvSpPr>
            <a:spLocks noChangeAspect="1"/>
          </p:cNvSpPr>
          <p:nvPr/>
        </p:nvSpPr>
        <p:spPr>
          <a:xfrm rot="-1980000">
            <a:off x="2588709" y="3130470"/>
            <a:ext cx="4929693" cy="2184980"/>
          </a:xfrm>
          <a:custGeom>
            <a:avLst/>
            <a:gdLst>
              <a:gd name="connsiteX0" fmla="*/ 0 w 8432800"/>
              <a:gd name="connsiteY0" fmla="*/ 0 h 4191000"/>
              <a:gd name="connsiteX1" fmla="*/ 8432800 w 8432800"/>
              <a:gd name="connsiteY1" fmla="*/ 67733 h 4191000"/>
              <a:gd name="connsiteX2" fmla="*/ 8415867 w 8432800"/>
              <a:gd name="connsiteY2" fmla="*/ 4191000 h 4191000"/>
              <a:gd name="connsiteX3" fmla="*/ 0 w 8432800"/>
              <a:gd name="connsiteY3" fmla="*/ 1490133 h 4191000"/>
              <a:gd name="connsiteX4" fmla="*/ 0 w 84328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2800" h="4191000">
                <a:moveTo>
                  <a:pt x="0" y="0"/>
                </a:moveTo>
                <a:lnTo>
                  <a:pt x="8432800" y="67733"/>
                </a:lnTo>
                <a:cubicBezTo>
                  <a:pt x="8427156" y="1442155"/>
                  <a:pt x="8421511" y="2816578"/>
                  <a:pt x="8415867" y="4191000"/>
                </a:cubicBezTo>
                <a:lnTo>
                  <a:pt x="0" y="149013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4656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Mower Ideas</a:t>
            </a:r>
            <a:endParaRPr lang="de-DE"/>
          </a:p>
        </p:txBody>
      </p:sp>
      <p:sp>
        <p:nvSpPr>
          <p:cNvPr id="3" name="Inhaltsplatzhalter 2"/>
          <p:cNvSpPr>
            <a:spLocks noGrp="1"/>
          </p:cNvSpPr>
          <p:nvPr>
            <p:ph idx="1"/>
          </p:nvPr>
        </p:nvSpPr>
        <p:spPr/>
        <p:txBody>
          <a:bodyPr>
            <a:normAutofit fontScale="55000" lnSpcReduction="20000"/>
          </a:bodyPr>
          <a:lstStyle/>
          <a:p>
            <a:r>
              <a:rPr lang="de-DE" smtClean="0">
                <a:solidFill>
                  <a:srgbClr val="00B050"/>
                </a:solidFill>
              </a:rPr>
              <a:t>Auto-Power-On, solange Ladegerät angeschlossen ist</a:t>
            </a:r>
          </a:p>
          <a:p>
            <a:r>
              <a:rPr lang="de-DE" smtClean="0">
                <a:solidFill>
                  <a:srgbClr val="00B050"/>
                </a:solidFill>
              </a:rPr>
              <a:t>Remote-Steuerung über Raspi</a:t>
            </a:r>
          </a:p>
          <a:p>
            <a:r>
              <a:rPr lang="de-DE" smtClean="0"/>
              <a:t>Fahren bis zum Zaun, dann rückwärts</a:t>
            </a:r>
          </a:p>
          <a:p>
            <a:r>
              <a:rPr lang="de-DE" smtClean="0"/>
              <a:t>Goto mouse point</a:t>
            </a:r>
          </a:p>
          <a:p>
            <a:r>
              <a:rPr lang="de-DE" smtClean="0">
                <a:solidFill>
                  <a:srgbClr val="00B050"/>
                </a:solidFill>
              </a:rPr>
              <a:t>“Read Map From File“ command</a:t>
            </a:r>
          </a:p>
          <a:p>
            <a:r>
              <a:rPr lang="de-DE" smtClean="0">
                <a:solidFill>
                  <a:srgbClr val="00B050"/>
                </a:solidFill>
              </a:rPr>
              <a:t>Rename </a:t>
            </a:r>
            <a:r>
              <a:rPr lang="de-DE">
                <a:solidFill>
                  <a:srgbClr val="00B050"/>
                </a:solidFill>
              </a:rPr>
              <a:t>CurrentMapIndex </a:t>
            </a:r>
            <a:r>
              <a:rPr lang="de-DE" smtClean="0">
                <a:solidFill>
                  <a:srgbClr val="00B050"/>
                </a:solidFill>
              </a:rPr>
              <a:t>to </a:t>
            </a:r>
            <a:r>
              <a:rPr lang="de-DE">
                <a:solidFill>
                  <a:srgbClr val="00B050"/>
                </a:solidFill>
              </a:rPr>
              <a:t>CurrentMapId</a:t>
            </a:r>
            <a:endParaRPr lang="de-DE" smtClean="0">
              <a:solidFill>
                <a:srgbClr val="00B050"/>
              </a:solidFill>
            </a:endParaRPr>
          </a:p>
          <a:p>
            <a:r>
              <a:rPr lang="de-DE" smtClean="0">
                <a:solidFill>
                  <a:srgbClr val="00B050"/>
                </a:solidFill>
              </a:rPr>
              <a:t>Add CurrentMapIndex to mower state</a:t>
            </a:r>
          </a:p>
          <a:p>
            <a:r>
              <a:rPr lang="de-DE" smtClean="0">
                <a:solidFill>
                  <a:srgbClr val="00B050"/>
                </a:solidFill>
              </a:rPr>
              <a:t>Add to log: CurrentMapId, #WP, current WP</a:t>
            </a:r>
          </a:p>
          <a:p>
            <a:r>
              <a:rPr lang="de-DE" smtClean="0">
                <a:solidFill>
                  <a:srgbClr val="00B050"/>
                </a:solidFill>
              </a:rPr>
              <a:t>Use Path Finder &amp; Perimeter With Exclusion Points</a:t>
            </a:r>
          </a:p>
          <a:p>
            <a:r>
              <a:rPr lang="de-DE" smtClean="0"/>
              <a:t>Neue Räder (30 cm)</a:t>
            </a:r>
          </a:p>
          <a:p>
            <a:r>
              <a:rPr lang="de-DE" smtClean="0"/>
              <a:t>Kamera (360°)</a:t>
            </a:r>
          </a:p>
          <a:p>
            <a:r>
              <a:rPr lang="de-DE" smtClean="0"/>
              <a:t>Time-To-First-Fix ausgeben (auch nach GPS Reset)</a:t>
            </a:r>
          </a:p>
          <a:p>
            <a:r>
              <a:rPr lang="de-DE" smtClean="0"/>
              <a:t>OTA SW Download</a:t>
            </a:r>
          </a:p>
          <a:p>
            <a:r>
              <a:rPr lang="de-DE" smtClean="0"/>
              <a:t>Docking Station für Mäher</a:t>
            </a:r>
          </a:p>
          <a:p>
            <a:r>
              <a:rPr lang="de-DE" smtClean="0"/>
              <a:t>Remote control via UDP with ESP32</a:t>
            </a:r>
            <a:endParaRPr lang="de-DE"/>
          </a:p>
        </p:txBody>
      </p:sp>
    </p:spTree>
    <p:extLst>
      <p:ext uri="{BB962C8B-B14F-4D97-AF65-F5344CB8AC3E}">
        <p14:creationId xmlns:p14="http://schemas.microsoft.com/office/powerpoint/2010/main" val="173979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7085"/>
            <a:ext cx="9144000" cy="332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Einschalten über Ladegerät</a:t>
            </a:r>
            <a:endParaRPr lang="de-DE"/>
          </a:p>
        </p:txBody>
      </p:sp>
      <p:grpSp>
        <p:nvGrpSpPr>
          <p:cNvPr id="9" name="Gruppieren 8"/>
          <p:cNvGrpSpPr/>
          <p:nvPr/>
        </p:nvGrpSpPr>
        <p:grpSpPr>
          <a:xfrm>
            <a:off x="1570559" y="3085880"/>
            <a:ext cx="211667" cy="1219655"/>
            <a:chOff x="4466167" y="2747206"/>
            <a:chExt cx="211667" cy="1219655"/>
          </a:xfrm>
        </p:grpSpPr>
        <p:grpSp>
          <p:nvGrpSpPr>
            <p:cNvPr id="3" name="Gruppieren 2"/>
            <p:cNvGrpSpPr/>
            <p:nvPr/>
          </p:nvGrpSpPr>
          <p:grpSpPr>
            <a:xfrm rot="10800000">
              <a:off x="4466168" y="3517688"/>
              <a:ext cx="211666" cy="177800"/>
              <a:chOff x="6256867" y="3615267"/>
              <a:chExt cx="211666" cy="177800"/>
            </a:xfrm>
          </p:grpSpPr>
          <p:sp>
            <p:nvSpPr>
              <p:cNvPr id="7" name="Gleichschenkliges Dreieck 6"/>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solidFill>
                    <a:srgbClr val="FF0000"/>
                  </a:solidFill>
                </a:endParaRPr>
              </a:p>
            </p:txBody>
          </p:sp>
          <p:cxnSp>
            <p:nvCxnSpPr>
              <p:cNvPr id="8" name="Gerade Verbindung 7"/>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 name="Gerade Verbindung 3"/>
            <p:cNvCxnSpPr/>
            <p:nvPr/>
          </p:nvCxnSpPr>
          <p:spPr>
            <a:xfrm flipV="1">
              <a:off x="4572001" y="2747206"/>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4466167" y="2891139"/>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050" b="1" smtClean="0">
                  <a:solidFill>
                    <a:srgbClr val="FF0000"/>
                  </a:solidFill>
                </a:rPr>
                <a:t>220K</a:t>
              </a:r>
              <a:endParaRPr lang="de-DE" sz="1050" b="1">
                <a:solidFill>
                  <a:srgbClr val="FF0000"/>
                </a:solidFill>
              </a:endParaRPr>
            </a:p>
          </p:txBody>
        </p:sp>
        <p:sp>
          <p:nvSpPr>
            <p:cNvPr id="6" name="Ellipse 5"/>
            <p:cNvSpPr/>
            <p:nvPr/>
          </p:nvSpPr>
          <p:spPr>
            <a:xfrm>
              <a:off x="4523581" y="3864351"/>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grpSp>
      <p:sp>
        <p:nvSpPr>
          <p:cNvPr id="11" name="Freihandform 10"/>
          <p:cNvSpPr/>
          <p:nvPr/>
        </p:nvSpPr>
        <p:spPr>
          <a:xfrm>
            <a:off x="1667929" y="2480730"/>
            <a:ext cx="5672668" cy="999067"/>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 name="connsiteX0" fmla="*/ 397933 w 6697134"/>
              <a:gd name="connsiteY0" fmla="*/ 1337733 h 1540933"/>
              <a:gd name="connsiteX1" fmla="*/ 0 w 6697134"/>
              <a:gd name="connsiteY1" fmla="*/ 0 h 1540933"/>
              <a:gd name="connsiteX2" fmla="*/ 6697134 w 6697134"/>
              <a:gd name="connsiteY2" fmla="*/ 0 h 1540933"/>
              <a:gd name="connsiteX3" fmla="*/ 6697134 w 6697134"/>
              <a:gd name="connsiteY3" fmla="*/ 1540933 h 1540933"/>
              <a:gd name="connsiteX0" fmla="*/ 16933 w 6316134"/>
              <a:gd name="connsiteY0" fmla="*/ 1337733 h 1540933"/>
              <a:gd name="connsiteX1" fmla="*/ 0 w 6316134"/>
              <a:gd name="connsiteY1" fmla="*/ 1058333 h 1540933"/>
              <a:gd name="connsiteX2" fmla="*/ 6316134 w 6316134"/>
              <a:gd name="connsiteY2" fmla="*/ 0 h 1540933"/>
              <a:gd name="connsiteX3" fmla="*/ 6316134 w 6316134"/>
              <a:gd name="connsiteY3" fmla="*/ 1540933 h 1540933"/>
              <a:gd name="connsiteX0" fmla="*/ 16933 w 6316134"/>
              <a:gd name="connsiteY0" fmla="*/ 1337733 h 1896533"/>
              <a:gd name="connsiteX1" fmla="*/ 0 w 6316134"/>
              <a:gd name="connsiteY1" fmla="*/ 1058333 h 1896533"/>
              <a:gd name="connsiteX2" fmla="*/ 6316134 w 6316134"/>
              <a:gd name="connsiteY2" fmla="*/ 0 h 1896533"/>
              <a:gd name="connsiteX3" fmla="*/ 5655734 w 6316134"/>
              <a:gd name="connsiteY3" fmla="*/ 1896533 h 1896533"/>
              <a:gd name="connsiteX0" fmla="*/ 16933 w 5664201"/>
              <a:gd name="connsiteY0" fmla="*/ 338667 h 897467"/>
              <a:gd name="connsiteX1" fmla="*/ 0 w 5664201"/>
              <a:gd name="connsiteY1" fmla="*/ 59267 h 897467"/>
              <a:gd name="connsiteX2" fmla="*/ 5664201 w 5664201"/>
              <a:gd name="connsiteY2" fmla="*/ 0 h 897467"/>
              <a:gd name="connsiteX3" fmla="*/ 5655734 w 5664201"/>
              <a:gd name="connsiteY3" fmla="*/ 897467 h 897467"/>
              <a:gd name="connsiteX0" fmla="*/ 0 w 5647268"/>
              <a:gd name="connsiteY0" fmla="*/ 338667 h 897467"/>
              <a:gd name="connsiteX1" fmla="*/ 8467 w 5647268"/>
              <a:gd name="connsiteY1" fmla="*/ 59267 h 897467"/>
              <a:gd name="connsiteX2" fmla="*/ 5647268 w 5647268"/>
              <a:gd name="connsiteY2" fmla="*/ 0 h 897467"/>
              <a:gd name="connsiteX3" fmla="*/ 5638801 w 5647268"/>
              <a:gd name="connsiteY3" fmla="*/ 897467 h 897467"/>
              <a:gd name="connsiteX0" fmla="*/ 0 w 5647268"/>
              <a:gd name="connsiteY0" fmla="*/ 338667 h 999067"/>
              <a:gd name="connsiteX1" fmla="*/ 8467 w 5647268"/>
              <a:gd name="connsiteY1" fmla="*/ 59267 h 999067"/>
              <a:gd name="connsiteX2" fmla="*/ 5647268 w 5647268"/>
              <a:gd name="connsiteY2" fmla="*/ 0 h 999067"/>
              <a:gd name="connsiteX3" fmla="*/ 5494868 w 5647268"/>
              <a:gd name="connsiteY3" fmla="*/ 999067 h 999067"/>
              <a:gd name="connsiteX0" fmla="*/ 0 w 5511801"/>
              <a:gd name="connsiteY0" fmla="*/ 338667 h 999067"/>
              <a:gd name="connsiteX1" fmla="*/ 8467 w 5511801"/>
              <a:gd name="connsiteY1" fmla="*/ 59267 h 999067"/>
              <a:gd name="connsiteX2" fmla="*/ 5511801 w 5511801"/>
              <a:gd name="connsiteY2" fmla="*/ 0 h 999067"/>
              <a:gd name="connsiteX3" fmla="*/ 5494868 w 5511801"/>
              <a:gd name="connsiteY3" fmla="*/ 999067 h 999067"/>
              <a:gd name="connsiteX0" fmla="*/ 0 w 5655734"/>
              <a:gd name="connsiteY0" fmla="*/ 592667 h 999067"/>
              <a:gd name="connsiteX1" fmla="*/ 152400 w 5655734"/>
              <a:gd name="connsiteY1" fmla="*/ 59267 h 999067"/>
              <a:gd name="connsiteX2" fmla="*/ 5655734 w 5655734"/>
              <a:gd name="connsiteY2" fmla="*/ 0 h 999067"/>
              <a:gd name="connsiteX3" fmla="*/ 5638801 w 5655734"/>
              <a:gd name="connsiteY3" fmla="*/ 999067 h 999067"/>
              <a:gd name="connsiteX0" fmla="*/ 16934 w 5672668"/>
              <a:gd name="connsiteY0" fmla="*/ 592667 h 999067"/>
              <a:gd name="connsiteX1" fmla="*/ 0 w 5672668"/>
              <a:gd name="connsiteY1" fmla="*/ 59267 h 999067"/>
              <a:gd name="connsiteX2" fmla="*/ 5672668 w 5672668"/>
              <a:gd name="connsiteY2" fmla="*/ 0 h 999067"/>
              <a:gd name="connsiteX3" fmla="*/ 5655735 w 5672668"/>
              <a:gd name="connsiteY3" fmla="*/ 999067 h 999067"/>
              <a:gd name="connsiteX0" fmla="*/ 8467 w 5672668"/>
              <a:gd name="connsiteY0" fmla="*/ 753534 h 999067"/>
              <a:gd name="connsiteX1" fmla="*/ 0 w 5672668"/>
              <a:gd name="connsiteY1" fmla="*/ 59267 h 999067"/>
              <a:gd name="connsiteX2" fmla="*/ 5672668 w 5672668"/>
              <a:gd name="connsiteY2" fmla="*/ 0 h 999067"/>
              <a:gd name="connsiteX3" fmla="*/ 5655735 w 5672668"/>
              <a:gd name="connsiteY3" fmla="*/ 999067 h 999067"/>
            </a:gdLst>
            <a:ahLst/>
            <a:cxnLst>
              <a:cxn ang="0">
                <a:pos x="connsiteX0" y="connsiteY0"/>
              </a:cxn>
              <a:cxn ang="0">
                <a:pos x="connsiteX1" y="connsiteY1"/>
              </a:cxn>
              <a:cxn ang="0">
                <a:pos x="connsiteX2" y="connsiteY2"/>
              </a:cxn>
              <a:cxn ang="0">
                <a:pos x="connsiteX3" y="connsiteY3"/>
              </a:cxn>
            </a:cxnLst>
            <a:rect l="l" t="t" r="r" b="b"/>
            <a:pathLst>
              <a:path w="5672668" h="999067">
                <a:moveTo>
                  <a:pt x="8467" y="753534"/>
                </a:moveTo>
                <a:lnTo>
                  <a:pt x="0" y="59267"/>
                </a:lnTo>
                <a:lnTo>
                  <a:pt x="5672668" y="0"/>
                </a:lnTo>
                <a:cubicBezTo>
                  <a:pt x="5669846" y="299156"/>
                  <a:pt x="5658557" y="699911"/>
                  <a:pt x="5655735" y="999067"/>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7994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Spannungsaufbereitung</a:t>
            </a: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2184400"/>
            <a:ext cx="90217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747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WLAN / GPS / </a:t>
            </a:r>
            <a:r>
              <a:rPr lang="de-DE" smtClean="0"/>
              <a:t>Bluetooth</a:t>
            </a:r>
            <a:r>
              <a:rPr lang="de-DE"/>
              <a:t/>
            </a:r>
            <a:br>
              <a:rPr lang="de-DE"/>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04" y="3387962"/>
            <a:ext cx="4722618" cy="340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5" y="922857"/>
            <a:ext cx="8863680" cy="238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85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Motor Drivers</a:t>
            </a:r>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6616508"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338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Bildschirmpräsentation (4:3)</PresentationFormat>
  <Paragraphs>161</Paragraphs>
  <Slides>52</Slides>
  <Notes>0</Notes>
  <HiddenSlides>0</HiddenSlides>
  <MMClips>0</MMClips>
  <ScaleCrop>false</ScaleCrop>
  <HeadingPairs>
    <vt:vector size="4" baseType="variant">
      <vt:variant>
        <vt:lpstr>Design</vt:lpstr>
      </vt:variant>
      <vt:variant>
        <vt:i4>1</vt:i4>
      </vt:variant>
      <vt:variant>
        <vt:lpstr>Folientitel</vt:lpstr>
      </vt:variant>
      <vt:variant>
        <vt:i4>52</vt:i4>
      </vt:variant>
    </vt:vector>
  </HeadingPairs>
  <TitlesOfParts>
    <vt:vector size="53" baseType="lpstr">
      <vt:lpstr>Larissa</vt:lpstr>
      <vt:lpstr>ArduMower</vt:lpstr>
      <vt:lpstr>Inhalt</vt:lpstr>
      <vt:lpstr>Block Diagram </vt:lpstr>
      <vt:lpstr>Power Supply</vt:lpstr>
      <vt:lpstr>On/Off Switch</vt:lpstr>
      <vt:lpstr>Einschalten über Ladegerät</vt:lpstr>
      <vt:lpstr>Spannungsaufbereitung</vt:lpstr>
      <vt:lpstr>WLAN / GPS / Bluetooth </vt:lpstr>
      <vt:lpstr>Motor Drivers</vt:lpstr>
      <vt:lpstr>ODO Divider (2x)</vt:lpstr>
      <vt:lpstr>ODO Divider 2/2</vt:lpstr>
      <vt:lpstr>GPS</vt:lpstr>
      <vt:lpstr>IIC Bus </vt:lpstr>
      <vt:lpstr>Steckerbelegung </vt:lpstr>
      <vt:lpstr>PowerPoint-Präsentation</vt:lpstr>
      <vt:lpstr>Arduino Abmessungen</vt:lpstr>
      <vt:lpstr>ESP01 Programming</vt:lpstr>
      <vt:lpstr>ESP01 Flash Program Settings </vt:lpstr>
      <vt:lpstr>ESP8266 Problem</vt:lpstr>
      <vt:lpstr>SD Card</vt:lpstr>
      <vt:lpstr>SD Card </vt:lpstr>
      <vt:lpstr>SD Card Reader</vt:lpstr>
      <vt:lpstr>IMU Schaltbild GY-801  (GY-801 wird nicht von Sunray unterstützt)</vt:lpstr>
      <vt:lpstr>Rain Sensor Module</vt:lpstr>
      <vt:lpstr>RTC</vt:lpstr>
      <vt:lpstr>RTC</vt:lpstr>
      <vt:lpstr>Pololu Dual MC33926 Motor Driver</vt:lpstr>
      <vt:lpstr>Pololu Dual MC33926 Motor Driver</vt:lpstr>
      <vt:lpstr>Pololu Dual MC33926 Motor Driver</vt:lpstr>
      <vt:lpstr>PowerPoint-Präsentation</vt:lpstr>
      <vt:lpstr>Raspi Shutdown Logic</vt:lpstr>
      <vt:lpstr>Raspi Zero </vt:lpstr>
      <vt:lpstr>DC/DC-Wandler 24V  5.2V for Raspi Zero W</vt:lpstr>
      <vt:lpstr>Abmessungen Kamera</vt:lpstr>
      <vt:lpstr>Raspi</vt:lpstr>
      <vt:lpstr>Free Wheel Sensor </vt:lpstr>
      <vt:lpstr>Free Wheel Sensor </vt:lpstr>
      <vt:lpstr>Free Wheel Sensor Schematic</vt:lpstr>
      <vt:lpstr>Moonlight Firmware</vt:lpstr>
      <vt:lpstr>Moonlight Hardware</vt:lpstr>
      <vt:lpstr>Fix Mode</vt:lpstr>
      <vt:lpstr>Sunray</vt:lpstr>
      <vt:lpstr>Map Sharing</vt:lpstr>
      <vt:lpstr>Räder</vt:lpstr>
      <vt:lpstr>Altes und neues Standardrad</vt:lpstr>
      <vt:lpstr>Husquana &amp; mein neues Rad</vt:lpstr>
      <vt:lpstr>https://vimeo.com/421958805</vt:lpstr>
      <vt:lpstr>Alternative GPS Antenne </vt:lpstr>
      <vt:lpstr>Alternative Messer Ambrogio L50 (Teilenr. 50D001802)</vt:lpstr>
      <vt:lpstr>PowerPoint-Präsentation</vt:lpstr>
      <vt:lpstr>Google Maps</vt:lpstr>
      <vt:lpstr>Mower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ArduMower</dc:title>
  <dc:creator>Harald</dc:creator>
  <cp:lastModifiedBy>Harald</cp:lastModifiedBy>
  <cp:revision>176</cp:revision>
  <dcterms:created xsi:type="dcterms:W3CDTF">2021-01-24T07:29:14Z</dcterms:created>
  <dcterms:modified xsi:type="dcterms:W3CDTF">2022-04-25T18:01:08Z</dcterms:modified>
</cp:coreProperties>
</file>